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0"/>
  </p:notesMasterIdLst>
  <p:sldIdLst>
    <p:sldId id="257" r:id="rId2"/>
    <p:sldId id="258" r:id="rId3"/>
    <p:sldId id="259" r:id="rId4"/>
    <p:sldId id="260" r:id="rId5"/>
    <p:sldId id="261" r:id="rId6"/>
    <p:sldId id="262" r:id="rId7"/>
    <p:sldId id="263" r:id="rId8"/>
    <p:sldId id="264" r:id="rId9"/>
    <p:sldId id="265" r:id="rId10"/>
    <p:sldId id="266" r:id="rId11"/>
    <p:sldId id="267" r:id="rId12"/>
    <p:sldId id="279"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94" r:id="rId29"/>
    <p:sldId id="284" r:id="rId30"/>
    <p:sldId id="285" r:id="rId31"/>
    <p:sldId id="288" r:id="rId32"/>
    <p:sldId id="289" r:id="rId33"/>
    <p:sldId id="290" r:id="rId34"/>
    <p:sldId id="291" r:id="rId35"/>
    <p:sldId id="292" r:id="rId36"/>
    <p:sldId id="293" r:id="rId37"/>
    <p:sldId id="295" r:id="rId38"/>
    <p:sldId id="296" r:id="rId39"/>
  </p:sldIdLst>
  <p:sldSz cx="6858000" cy="9144000" type="screen4x3"/>
  <p:notesSz cx="6858000" cy="91440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100" d="100"/>
          <a:sy n="100" d="100"/>
        </p:scale>
        <p:origin x="-282" y="160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he-IL"/>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2E8E290-D900-4D75-BD92-A0AA351C6876}" type="datetimeFigureOut">
              <a:rPr lang="he-IL" smtClean="0"/>
              <a:pPr/>
              <a:t>כ"ו/חשון/תשע"ב</a:t>
            </a:fld>
            <a:endParaRPr lang="he-IL"/>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he-I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he-IL"/>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4CB96D84-1BCA-4046-9D48-17E9954319B4}" type="slidenum">
              <a:rPr lang="he-IL" smtClean="0"/>
              <a:pPr/>
              <a:t>‹#›</a:t>
            </a:fld>
            <a:endParaRPr lang="he-IL"/>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TextEdit="1"/>
          </p:cNvSpPr>
          <p:nvPr>
            <p:ph type="sldImg"/>
          </p:nvPr>
        </p:nvSpPr>
        <p:spPr bwMode="auto">
          <a:xfrm>
            <a:off x="2143125" y="685800"/>
            <a:ext cx="2571750" cy="3429000"/>
          </a:xfrm>
          <a:noFill/>
          <a:ln>
            <a:solidFill>
              <a:srgbClr val="000000"/>
            </a:solidFill>
            <a:miter lim="800000"/>
            <a:headEnd/>
            <a:tailEnd/>
          </a:ln>
        </p:spPr>
      </p:sp>
      <p:sp>
        <p:nvSpPr>
          <p:cNvPr id="56323"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headEnd/>
            <a:tailEnd/>
          </a:ln>
        </p:spPr>
      </p:sp>
      <p:sp>
        <p:nvSpPr>
          <p:cNvPr id="71683" name="Rectangle 3"/>
          <p:cNvSpPr>
            <a:spLocks noGrp="1"/>
          </p:cNvSpPr>
          <p:nvPr>
            <p:ph type="body" idx="1"/>
          </p:nvPr>
        </p:nvSpPr>
        <p:spPr bwMode="auto">
          <a:noFill/>
        </p:spPr>
        <p:txBody>
          <a:bodyPr/>
          <a:lstStyle/>
          <a:p>
            <a:pPr eaLnBrk="1" hangingPunct="1"/>
            <a:endParaRPr lang="en-US" altLang="ko-KR"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p:spPr>
      </p:sp>
      <p:sp>
        <p:nvSpPr>
          <p:cNvPr id="74755"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noFill/>
          <a:ln>
            <a:solidFill>
              <a:srgbClr val="000000"/>
            </a:solidFill>
            <a:miter lim="800000"/>
            <a:headEnd/>
            <a:tailEnd/>
          </a:ln>
        </p:spPr>
      </p:sp>
      <p:sp>
        <p:nvSpPr>
          <p:cNvPr id="63491"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bwMode="auto">
          <a:noFill/>
          <a:ln>
            <a:solidFill>
              <a:srgbClr val="000000"/>
            </a:solidFill>
            <a:miter lim="800000"/>
            <a:headEnd/>
            <a:tailEnd/>
          </a:ln>
        </p:spPr>
      </p:sp>
      <p:sp>
        <p:nvSpPr>
          <p:cNvPr id="66563"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noFill/>
          <a:ln>
            <a:solidFill>
              <a:srgbClr val="000000"/>
            </a:solidFill>
            <a:miter lim="800000"/>
            <a:headEnd/>
            <a:tailEnd/>
          </a:ln>
        </p:spPr>
      </p:sp>
      <p:sp>
        <p:nvSpPr>
          <p:cNvPr id="67587"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noFill/>
          <a:ln>
            <a:solidFill>
              <a:srgbClr val="000000"/>
            </a:solidFill>
            <a:miter lim="800000"/>
            <a:headEnd/>
            <a:tailEnd/>
          </a:ln>
        </p:spPr>
      </p:sp>
      <p:sp>
        <p:nvSpPr>
          <p:cNvPr id="65539"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TextEdit="1"/>
          </p:cNvSpPr>
          <p:nvPr>
            <p:ph type="sldImg"/>
          </p:nvPr>
        </p:nvSpPr>
        <p:spPr bwMode="auto">
          <a:noFill/>
          <a:ln>
            <a:solidFill>
              <a:srgbClr val="000000"/>
            </a:solidFill>
            <a:miter lim="800000"/>
            <a:headEnd/>
            <a:tailEnd/>
          </a:ln>
        </p:spPr>
      </p:sp>
      <p:sp>
        <p:nvSpPr>
          <p:cNvPr id="68611"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TextEdit="1"/>
          </p:cNvSpPr>
          <p:nvPr>
            <p:ph type="sldImg"/>
          </p:nvPr>
        </p:nvSpPr>
        <p:spPr bwMode="auto">
          <a:noFill/>
          <a:ln>
            <a:solidFill>
              <a:srgbClr val="000000"/>
            </a:solidFill>
            <a:miter lim="800000"/>
            <a:headEnd/>
            <a:tailEnd/>
          </a:ln>
        </p:spPr>
      </p:sp>
      <p:sp>
        <p:nvSpPr>
          <p:cNvPr id="69635"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TextEdit="1"/>
          </p:cNvSpPr>
          <p:nvPr>
            <p:ph type="sldImg"/>
          </p:nvPr>
        </p:nvSpPr>
        <p:spPr bwMode="auto">
          <a:noFill/>
          <a:ln>
            <a:solidFill>
              <a:srgbClr val="000000"/>
            </a:solidFill>
            <a:miter lim="800000"/>
            <a:headEnd/>
            <a:tailEnd/>
          </a:ln>
        </p:spPr>
      </p:sp>
      <p:sp>
        <p:nvSpPr>
          <p:cNvPr id="70659"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a:lstStyle/>
          <a:p>
            <a:pPr eaLnBrk="1" hangingPunct="1"/>
            <a:endParaRPr lang="en-US" altLang="ko-K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he-IL"/>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he-IL"/>
          </a:p>
        </p:txBody>
      </p:sp>
      <p:sp>
        <p:nvSpPr>
          <p:cNvPr id="4" name="Date Placeholder 3"/>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4" name="Date Placeholder 3"/>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he-IL"/>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4" name="Date Placeholder 3"/>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제목 및 내용">
    <p:spTree>
      <p:nvGrpSpPr>
        <p:cNvPr id="1" name=""/>
        <p:cNvGrpSpPr/>
        <p:nvPr/>
      </p:nvGrpSpPr>
      <p:grpSpPr>
        <a:xfrm>
          <a:off x="0" y="0"/>
          <a:ext cx="0" cy="0"/>
          <a:chOff x="0" y="0"/>
          <a:chExt cx="0" cy="0"/>
        </a:xfrm>
      </p:grpSpPr>
      <p:sp>
        <p:nvSpPr>
          <p:cNvPr id="2" name="모서리가 둥근 직사각형 14"/>
          <p:cNvSpPr/>
          <p:nvPr userDrawn="1"/>
        </p:nvSpPr>
        <p:spPr>
          <a:xfrm>
            <a:off x="6353175" y="2527789"/>
            <a:ext cx="323850" cy="1148862"/>
          </a:xfrm>
          <a:prstGeom prst="roundRect">
            <a:avLst>
              <a:gd name="adj" fmla="val 287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3" name="모서리가 둥근 직사각형 15"/>
          <p:cNvSpPr/>
          <p:nvPr userDrawn="1"/>
        </p:nvSpPr>
        <p:spPr>
          <a:xfrm>
            <a:off x="6353175" y="3732335"/>
            <a:ext cx="323850" cy="1148862"/>
          </a:xfrm>
          <a:prstGeom prst="roundRect">
            <a:avLst>
              <a:gd name="adj" fmla="val 287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4" name="모서리가 둥근 직사각형 16"/>
          <p:cNvSpPr/>
          <p:nvPr userDrawn="1"/>
        </p:nvSpPr>
        <p:spPr>
          <a:xfrm>
            <a:off x="6353175" y="4941277"/>
            <a:ext cx="323850" cy="1148862"/>
          </a:xfrm>
          <a:prstGeom prst="roundRect">
            <a:avLst>
              <a:gd name="adj" fmla="val 287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5" name="모서리가 둥근 직사각형 17"/>
          <p:cNvSpPr/>
          <p:nvPr userDrawn="1"/>
        </p:nvSpPr>
        <p:spPr>
          <a:xfrm>
            <a:off x="6353175" y="6150219"/>
            <a:ext cx="323850" cy="1148862"/>
          </a:xfrm>
          <a:prstGeom prst="roundRect">
            <a:avLst>
              <a:gd name="adj" fmla="val 287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6" name="모서리가 둥근 직사각형 18"/>
          <p:cNvSpPr/>
          <p:nvPr userDrawn="1"/>
        </p:nvSpPr>
        <p:spPr>
          <a:xfrm>
            <a:off x="6353175" y="7354766"/>
            <a:ext cx="323850" cy="1148862"/>
          </a:xfrm>
          <a:prstGeom prst="roundRect">
            <a:avLst>
              <a:gd name="adj" fmla="val 2875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7" name="모서리가 둥근 직사각형 13"/>
          <p:cNvSpPr/>
          <p:nvPr userDrawn="1"/>
        </p:nvSpPr>
        <p:spPr>
          <a:xfrm>
            <a:off x="285751" y="945174"/>
            <a:ext cx="6143625" cy="7847134"/>
          </a:xfrm>
          <a:prstGeom prst="roundRect">
            <a:avLst>
              <a:gd name="adj" fmla="val 2421"/>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8" name="모서리가 둥근 직사각형 7"/>
          <p:cNvSpPr/>
          <p:nvPr userDrawn="1"/>
        </p:nvSpPr>
        <p:spPr>
          <a:xfrm>
            <a:off x="6353175" y="1302728"/>
            <a:ext cx="323850" cy="1150326"/>
          </a:xfrm>
          <a:prstGeom prst="roundRect">
            <a:avLst>
              <a:gd name="adj" fmla="val 28758"/>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9" name="모서리가 둥근 직사각형 6"/>
          <p:cNvSpPr/>
          <p:nvPr userDrawn="1"/>
        </p:nvSpPr>
        <p:spPr>
          <a:xfrm>
            <a:off x="285751" y="945174"/>
            <a:ext cx="6143625" cy="7847134"/>
          </a:xfrm>
          <a:prstGeom prst="roundRect">
            <a:avLst>
              <a:gd name="adj" fmla="val 2421"/>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10" name="TextBox 10"/>
          <p:cNvSpPr txBox="1"/>
          <p:nvPr userDrawn="1"/>
        </p:nvSpPr>
        <p:spPr>
          <a:xfrm rot="5400000">
            <a:off x="6195904" y="1719612"/>
            <a:ext cx="646331" cy="246221"/>
          </a:xfrm>
          <a:prstGeom prst="rect">
            <a:avLst/>
          </a:prstGeom>
          <a:noFill/>
        </p:spPr>
        <p:txBody>
          <a:bodyPr wrap="none">
            <a:spAutoFit/>
          </a:bodyPr>
          <a:lstStyle/>
          <a:p>
            <a:pPr>
              <a:defRPr/>
            </a:pPr>
            <a:r>
              <a:rPr kumimoji="0" lang="en-US" altLang="ko-KR" sz="1000" b="1" dirty="0" smtClean="0">
                <a:solidFill>
                  <a:srgbClr val="FF0000"/>
                </a:solidFill>
                <a:latin typeface="Arial" pitchFamily="34" charset="0"/>
              </a:rPr>
              <a:t>English</a:t>
            </a:r>
            <a:endParaRPr kumimoji="0" lang="ko-KR" altLang="en-US" sz="1000" b="1" dirty="0">
              <a:solidFill>
                <a:srgbClr val="FF0000"/>
              </a:solidFill>
              <a:latin typeface="Arial" pitchFamily="34" charset="0"/>
            </a:endParaRPr>
          </a:p>
        </p:txBody>
      </p:sp>
      <p:sp>
        <p:nvSpPr>
          <p:cNvPr id="11" name="슬라이드 번호 개체 틀 5"/>
          <p:cNvSpPr>
            <a:spLocks noGrp="1"/>
          </p:cNvSpPr>
          <p:nvPr>
            <p:ph type="sldNum" sz="quarter" idx="10"/>
          </p:nvPr>
        </p:nvSpPr>
        <p:spPr>
          <a:xfrm>
            <a:off x="2643188" y="8805497"/>
            <a:ext cx="1600200" cy="184638"/>
          </a:xfrm>
        </p:spPr>
        <p:txBody>
          <a:bodyPr/>
          <a:lstStyle>
            <a:lvl1pPr algn="ctr">
              <a:defRPr sz="1000">
                <a:solidFill>
                  <a:schemeClr val="tx1"/>
                </a:solidFill>
              </a:defRPr>
            </a:lvl1pPr>
          </a:lstStyle>
          <a:p>
            <a:pPr>
              <a:defRPr/>
            </a:pPr>
            <a:fld id="{6B3F611B-05CD-4DAC-885B-BDC5A9F4BC6F}" type="slidenum">
              <a:rPr lang="he-IL" altLang="en-US"/>
              <a:pPr>
                <a:defRPr/>
              </a:pPr>
              <a:t>‹#›</a:t>
            </a:fld>
            <a:endParaRPr lang="en-US" altLang="ko-K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4" name="Date Placeholder 3"/>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r">
              <a:defRPr sz="4000" b="1" cap="all"/>
            </a:lvl1pPr>
          </a:lstStyle>
          <a:p>
            <a:r>
              <a:rPr lang="en-US" smtClean="0"/>
              <a:t>Click to edit Master title style</a:t>
            </a:r>
            <a:endParaRPr lang="he-IL"/>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5" name="Date Placeholder 4"/>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he-IL"/>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7" name="Date Placeholder 6"/>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Date Placeholder 2"/>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r">
              <a:defRPr sz="2000" b="1"/>
            </a:lvl1pPr>
          </a:lstStyle>
          <a:p>
            <a:r>
              <a:rPr lang="en-US" smtClean="0"/>
              <a:t>Click to edit Master title style</a:t>
            </a:r>
            <a:endParaRPr lang="he-IL"/>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r">
              <a:defRPr sz="2000" b="1"/>
            </a:lvl1pPr>
          </a:lstStyle>
          <a:p>
            <a:r>
              <a:rPr lang="en-US" smtClean="0"/>
              <a:t>Click to edit Master title style</a:t>
            </a:r>
            <a:endParaRPr lang="he-IL"/>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0FB4B-A24A-4C27-93B0-8F7F05E10461}" type="datetimeFigureOut">
              <a:rPr lang="he-IL" smtClean="0"/>
              <a:pPr/>
              <a:t>כ"ו/חשון/תשע"ב</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50905623-408A-4A18-AAB2-F0A1E9F6A840}" type="slidenum">
              <a:rPr lang="he-IL" smtClean="0"/>
              <a:pPr/>
              <a:t>‹#›</a:t>
            </a:fld>
            <a:endParaRPr lang="he-I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1" anchor="ctr">
            <a:normAutofit/>
          </a:bodyPr>
          <a:lstStyle/>
          <a:p>
            <a:r>
              <a:rPr lang="en-US" smtClean="0"/>
              <a:t>Click to edit Master title style</a:t>
            </a:r>
            <a:endParaRPr lang="he-IL"/>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a:p>
        </p:txBody>
      </p:sp>
      <p:sp>
        <p:nvSpPr>
          <p:cNvPr id="4" name="Date Placeholder 3"/>
          <p:cNvSpPr>
            <a:spLocks noGrp="1"/>
          </p:cNvSpPr>
          <p:nvPr>
            <p:ph type="dt" sz="half" idx="2"/>
          </p:nvPr>
        </p:nvSpPr>
        <p:spPr>
          <a:xfrm>
            <a:off x="4914900" y="8475134"/>
            <a:ext cx="1600200" cy="486833"/>
          </a:xfrm>
          <a:prstGeom prst="rect">
            <a:avLst/>
          </a:prstGeom>
        </p:spPr>
        <p:txBody>
          <a:bodyPr vert="horz" lIns="91440" tIns="45720" rIns="91440" bIns="45720" rtlCol="1" anchor="ctr"/>
          <a:lstStyle>
            <a:lvl1pPr algn="r">
              <a:defRPr sz="1200">
                <a:solidFill>
                  <a:schemeClr val="tx1">
                    <a:tint val="75000"/>
                  </a:schemeClr>
                </a:solidFill>
              </a:defRPr>
            </a:lvl1pPr>
          </a:lstStyle>
          <a:p>
            <a:fld id="{BEC0FB4B-A24A-4C27-93B0-8F7F05E10461}" type="datetimeFigureOut">
              <a:rPr lang="he-IL" smtClean="0"/>
              <a:pPr/>
              <a:t>כ"ו/חשון/תשע"ב</a:t>
            </a:fld>
            <a:endParaRPr lang="he-IL"/>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342900" y="8475134"/>
            <a:ext cx="1600200" cy="486833"/>
          </a:xfrm>
          <a:prstGeom prst="rect">
            <a:avLst/>
          </a:prstGeom>
        </p:spPr>
        <p:txBody>
          <a:bodyPr vert="horz" lIns="91440" tIns="45720" rIns="91440" bIns="45720" rtlCol="1" anchor="ctr"/>
          <a:lstStyle>
            <a:lvl1pPr algn="l">
              <a:defRPr sz="1200">
                <a:solidFill>
                  <a:schemeClr val="tx1">
                    <a:tint val="75000"/>
                  </a:schemeClr>
                </a:solidFill>
              </a:defRPr>
            </a:lvl1pPr>
          </a:lstStyle>
          <a:p>
            <a:fld id="{50905623-408A-4A18-AAB2-F0A1E9F6A840}" type="slidenum">
              <a:rPr lang="he-IL" smtClean="0"/>
              <a:pPr/>
              <a:t>‹#›</a:t>
            </a:fld>
            <a:endParaRPr lang="he-I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jpe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7.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12.xml"/><Relationship Id="rId6" Type="http://schemas.openxmlformats.org/officeDocument/2006/relationships/image" Target="../media/image18.jpeg"/><Relationship Id="rId11" Type="http://schemas.openxmlformats.org/officeDocument/2006/relationships/image" Target="../media/image23.png"/><Relationship Id="rId5" Type="http://schemas.openxmlformats.org/officeDocument/2006/relationships/image" Target="../media/image17.gif"/><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18" Type="http://schemas.openxmlformats.org/officeDocument/2006/relationships/image" Target="../media/image50.png"/><Relationship Id="rId26" Type="http://schemas.openxmlformats.org/officeDocument/2006/relationships/image" Target="../media/image21.png"/><Relationship Id="rId3" Type="http://schemas.openxmlformats.org/officeDocument/2006/relationships/image" Target="../media/image35.png"/><Relationship Id="rId21" Type="http://schemas.openxmlformats.org/officeDocument/2006/relationships/image" Target="../media/image53.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49.png"/><Relationship Id="rId25" Type="http://schemas.openxmlformats.org/officeDocument/2006/relationships/image" Target="../media/image57.png"/><Relationship Id="rId2" Type="http://schemas.openxmlformats.org/officeDocument/2006/relationships/notesSlide" Target="../notesSlides/notesSlide8.xml"/><Relationship Id="rId16" Type="http://schemas.openxmlformats.org/officeDocument/2006/relationships/image" Target="../media/image48.png"/><Relationship Id="rId20" Type="http://schemas.openxmlformats.org/officeDocument/2006/relationships/image" Target="../media/image52.png"/><Relationship Id="rId1" Type="http://schemas.openxmlformats.org/officeDocument/2006/relationships/slideLayout" Target="../slideLayouts/slideLayout12.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56.pn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59.png"/><Relationship Id="rId10" Type="http://schemas.openxmlformats.org/officeDocument/2006/relationships/image" Target="../media/image42.png"/><Relationship Id="rId19" Type="http://schemas.openxmlformats.org/officeDocument/2006/relationships/image" Target="../media/image51.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8.png"/></Relationships>
</file>

<file path=ppt/slides/_rels/slide12.xml.rels><?xml version="1.0" encoding="UTF-8" standalone="yes"?>
<Relationships xmlns="http://schemas.openxmlformats.org/package/2006/relationships"><Relationship Id="rId3" Type="http://schemas.openxmlformats.org/officeDocument/2006/relationships/hyperlink" Target="http://shop.xtreamer.net/Support/questions/1168/Prodigy.+Main+Menu" TargetMode="External"/><Relationship Id="rId2" Type="http://schemas.openxmlformats.org/officeDocument/2006/relationships/hyperlink" Target="http://shop.xtreamer.net/Support/questions/1173/Prodigy.+Manually+Installing+an+Android+App" TargetMode="External"/><Relationship Id="rId1" Type="http://schemas.openxmlformats.org/officeDocument/2006/relationships/slideLayout" Target="../slideLayouts/slideLayout12.xml"/><Relationship Id="rId4" Type="http://schemas.openxmlformats.org/officeDocument/2006/relationships/image" Target="../media/image60.jpeg"/></Relationships>
</file>

<file path=ppt/slides/_rels/slide1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64.jpeg"/><Relationship Id="rId4" Type="http://schemas.openxmlformats.org/officeDocument/2006/relationships/image" Target="../media/image63.png"/></Relationships>
</file>

<file path=ppt/slides/_rels/slide1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shop.xtreamer.net/Support/questions/1163/Prodigy.+Network+Setup" TargetMode="External"/><Relationship Id="rId2" Type="http://schemas.openxmlformats.org/officeDocument/2006/relationships/image" Target="../media/image68.jpeg"/><Relationship Id="rId1" Type="http://schemas.openxmlformats.org/officeDocument/2006/relationships/slideLayout" Target="../slideLayouts/slideLayout12.xml"/><Relationship Id="rId5" Type="http://schemas.openxmlformats.org/officeDocument/2006/relationships/hyperlink" Target="http://shop.xtreamer.net/Support/questions/1174/Prodigy.+Settings+up+NFS+shares" TargetMode="External"/><Relationship Id="rId4" Type="http://schemas.openxmlformats.org/officeDocument/2006/relationships/hyperlink" Target="http://download.xtreamer.net/Misc/sw2/Network%20Sharing%20ver3.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www.xtreamer.net/" TargetMode="External"/><Relationship Id="rId2" Type="http://schemas.openxmlformats.org/officeDocument/2006/relationships/hyperlink" Target="http://shop.xtreamer.net/Support/" TargetMode="Externa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72.png"/><Relationship Id="rId4" Type="http://schemas.openxmlformats.org/officeDocument/2006/relationships/hyperlink" Target="http://shop.xtreamer.net/Support/questions/1162/Prodigy+Bit-Torrent+Client"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hop.xtreamer.net/Support/questions/1158/Firmware+Upgrade+on+Xtreamer+Prodigy" TargetMode="External"/><Relationship Id="rId2" Type="http://schemas.openxmlformats.org/officeDocument/2006/relationships/hyperlink" Target="http://xtreamer.net/downloads/xtreamer-prodigy.aspx" TargetMode="External"/><Relationship Id="rId1" Type="http://schemas.openxmlformats.org/officeDocument/2006/relationships/slideLayout" Target="../slideLayouts/slideLayout12.xml"/><Relationship Id="rId4" Type="http://schemas.openxmlformats.org/officeDocument/2006/relationships/image" Target="../media/image73.jpeg"/></Relationships>
</file>

<file path=ppt/slides/_rels/slide2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hyperlink" Target="http://shop.xtreamer.net/Support/questions/1167/Prodigy.+FUNC+and+MENU+keys+in+Media+Library" TargetMode="Externa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shop.xtreamer.net/Support/questions/1172/Prodigy.+Skipping" TargetMode="External"/><Relationship Id="rId1" Type="http://schemas.openxmlformats.org/officeDocument/2006/relationships/slideLayout" Target="../slideLayouts/slideLayout12.xml"/><Relationship Id="rId4" Type="http://schemas.openxmlformats.org/officeDocument/2006/relationships/image" Target="../media/image80.jpeg"/></Relationships>
</file>

<file path=ppt/slides/_rels/slide2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12.xml"/><Relationship Id="rId5" Type="http://schemas.openxmlformats.org/officeDocument/2006/relationships/image" Target="../media/image84.jpeg"/><Relationship Id="rId4" Type="http://schemas.openxmlformats.org/officeDocument/2006/relationships/image" Target="../media/image83.jpeg"/></Relationships>
</file>

<file path=ppt/slides/_rels/slide2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2.xml"/><Relationship Id="rId4" Type="http://schemas.openxmlformats.org/officeDocument/2006/relationships/image" Target="../media/image87.png"/></Relationships>
</file>

<file path=ppt/slides/_rels/slide2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12.xml"/><Relationship Id="rId4" Type="http://schemas.openxmlformats.org/officeDocument/2006/relationships/hyperlink" Target="http://shop.xtreamer.net/Support/questions/1170/Prodigy.+Music+Playbac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2.xml"/><Relationship Id="rId4" Type="http://schemas.openxmlformats.org/officeDocument/2006/relationships/hyperlink" Target="http://shop.xtreamer.net/Support/questions/1171/Prodigy.+Images+and+Slideshow+playback"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2.xml"/><Relationship Id="rId5" Type="http://schemas.openxmlformats.org/officeDocument/2006/relationships/image" Target="../media/image94.jpeg"/><Relationship Id="rId4" Type="http://schemas.openxmlformats.org/officeDocument/2006/relationships/hyperlink" Target="http://shop.xtreamer.net/Support/questions/728/Adding+folder.jpg+to+your+movie+folder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12.xml"/><Relationship Id="rId4" Type="http://schemas.openxmlformats.org/officeDocument/2006/relationships/image" Target="../media/image99.jpeg"/></Relationships>
</file>

<file path=ppt/slides/_rels/slide3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12.xml"/><Relationship Id="rId4" Type="http://schemas.openxmlformats.org/officeDocument/2006/relationships/image" Target="../media/image102.jpeg"/></Relationships>
</file>

<file path=ppt/slides/_rels/slide3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12.xml"/><Relationship Id="rId4" Type="http://schemas.openxmlformats.org/officeDocument/2006/relationships/hyperlink" Target="http://shop.xtreamer.net/Support/questions/1173/Prodigy.+Manually+Installing+an+Android+App"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hyperlink" Target="http://shop.xtreamer.net/Support/questions/1173/Prodigy.+Manually+Installing+an+Android+App" TargetMode="External"/><Relationship Id="rId1" Type="http://schemas.openxmlformats.org/officeDocument/2006/relationships/slideLayout" Target="../slideLayouts/slideLayout12.xml"/><Relationship Id="rId4" Type="http://schemas.openxmlformats.org/officeDocument/2006/relationships/image" Target="../media/image106.jpeg"/></Relationships>
</file>

<file path=ppt/slides/_rels/slide3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hyperlink" Target="http://xtreamer.net/downloads/xtreamer-prodigy/prodigy-firmware.aspx" TargetMode="External"/><Relationship Id="rId1" Type="http://schemas.openxmlformats.org/officeDocument/2006/relationships/slideLayout" Target="../slideLayouts/slideLayout12.xml"/><Relationship Id="rId4" Type="http://schemas.openxmlformats.org/officeDocument/2006/relationships/image" Target="../media/image108.jpeg"/></Relationships>
</file>

<file path=ppt/slides/_rels/slide3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2.xml"/><Relationship Id="rId4" Type="http://schemas.openxmlformats.org/officeDocument/2006/relationships/image" Target="../media/image111.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hyperlink" Target="http://download.xtreamer.net/Misc/sw2/Network%20Sharing%20ver3.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F:\Xtreamer\Link_Image\x_3d.png"/>
          <p:cNvPicPr>
            <a:picLocks noChangeAspect="1" noChangeArrowheads="1"/>
          </p:cNvPicPr>
          <p:nvPr/>
        </p:nvPicPr>
        <p:blipFill>
          <a:blip r:embed="rId3" cstate="print"/>
          <a:srcRect/>
          <a:stretch>
            <a:fillRect/>
          </a:stretch>
        </p:blipFill>
        <p:spPr bwMode="auto">
          <a:xfrm>
            <a:off x="-1035496" y="-684584"/>
            <a:ext cx="7251700" cy="8968155"/>
          </a:xfrm>
          <a:prstGeom prst="rect">
            <a:avLst/>
          </a:prstGeom>
          <a:noFill/>
          <a:ln w="9525">
            <a:noFill/>
            <a:miter lim="800000"/>
            <a:headEnd/>
            <a:tailEnd/>
          </a:ln>
        </p:spPr>
      </p:pic>
      <p:pic>
        <p:nvPicPr>
          <p:cNvPr id="9219" name="Picture 4"/>
          <p:cNvPicPr>
            <a:picLocks noChangeAspect="1" noChangeArrowheads="1"/>
          </p:cNvPicPr>
          <p:nvPr/>
        </p:nvPicPr>
        <p:blipFill>
          <a:blip r:embed="rId4" cstate="print"/>
          <a:stretch>
            <a:fillRect/>
          </a:stretch>
        </p:blipFill>
        <p:spPr bwMode="auto">
          <a:xfrm>
            <a:off x="3802151" y="3217985"/>
            <a:ext cx="2770010" cy="851389"/>
          </a:xfrm>
          <a:prstGeom prst="rect">
            <a:avLst/>
          </a:prstGeom>
          <a:noFill/>
          <a:ln w="9525">
            <a:noFill/>
            <a:miter lim="800000"/>
            <a:headEnd/>
            <a:tailEnd/>
          </a:ln>
        </p:spPr>
      </p:pic>
      <p:sp>
        <p:nvSpPr>
          <p:cNvPr id="7" name="모서리가 둥근 직사각형 6"/>
          <p:cNvSpPr/>
          <p:nvPr/>
        </p:nvSpPr>
        <p:spPr bwMode="auto">
          <a:xfrm>
            <a:off x="4340226" y="4233498"/>
            <a:ext cx="2025650" cy="402980"/>
          </a:xfrm>
          <a:prstGeom prst="roundRect">
            <a:avLst/>
          </a:prstGeom>
          <a:solidFill>
            <a:schemeClr val="accent4">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a:solidFill>
                <a:srgbClr val="FFFFFF"/>
              </a:solidFill>
            </a:endParaRPr>
          </a:p>
        </p:txBody>
      </p:sp>
      <p:sp>
        <p:nvSpPr>
          <p:cNvPr id="9221" name="TextBox 5"/>
          <p:cNvSpPr txBox="1">
            <a:spLocks noChangeArrowheads="1"/>
          </p:cNvSpPr>
          <p:nvPr/>
        </p:nvSpPr>
        <p:spPr bwMode="auto">
          <a:xfrm>
            <a:off x="4429132" y="4214811"/>
            <a:ext cx="1928826" cy="461665"/>
          </a:xfrm>
          <a:prstGeom prst="rect">
            <a:avLst/>
          </a:prstGeom>
          <a:noFill/>
          <a:ln w="9525">
            <a:noFill/>
            <a:miter lim="800000"/>
            <a:headEnd/>
            <a:tailEnd/>
          </a:ln>
        </p:spPr>
        <p:txBody>
          <a:bodyPr wrap="square">
            <a:spAutoFit/>
          </a:bodyPr>
          <a:lstStyle/>
          <a:p>
            <a:pPr algn="l" rtl="0"/>
            <a:r>
              <a:rPr kumimoji="0" lang="en-US" altLang="ko-KR" sz="2400" dirty="0" smtClean="0">
                <a:solidFill>
                  <a:schemeClr val="bg1"/>
                </a:solidFill>
              </a:rPr>
              <a:t>User Manual</a:t>
            </a:r>
            <a:endParaRPr kumimoji="0" lang="ko-KR" altLang="en-US" sz="2400" dirty="0">
              <a:solidFill>
                <a:schemeClr val="bg1"/>
              </a:solidFill>
            </a:endParaRPr>
          </a:p>
        </p:txBody>
      </p:sp>
      <p:sp>
        <p:nvSpPr>
          <p:cNvPr id="6" name="TextBox 5"/>
          <p:cNvSpPr txBox="1">
            <a:spLocks noChangeArrowheads="1"/>
          </p:cNvSpPr>
          <p:nvPr/>
        </p:nvSpPr>
        <p:spPr bwMode="auto">
          <a:xfrm>
            <a:off x="4365105" y="4637944"/>
            <a:ext cx="2160240" cy="307777"/>
          </a:xfrm>
          <a:prstGeom prst="rect">
            <a:avLst/>
          </a:prstGeom>
          <a:noFill/>
          <a:ln w="9525">
            <a:noFill/>
            <a:miter lim="800000"/>
            <a:headEnd/>
            <a:tailEnd/>
          </a:ln>
        </p:spPr>
        <p:txBody>
          <a:bodyPr wrap="square">
            <a:spAutoFit/>
          </a:bodyPr>
          <a:lstStyle/>
          <a:p>
            <a:pPr algn="l" rtl="0"/>
            <a:r>
              <a:rPr kumimoji="0" lang="en-US" altLang="ko-KR" sz="1400" b="1" dirty="0" err="1" smtClean="0">
                <a:solidFill>
                  <a:srgbClr val="FF0000"/>
                </a:solidFill>
              </a:rPr>
              <a:t>Xtreamer</a:t>
            </a:r>
            <a:r>
              <a:rPr kumimoji="0" lang="en-US" altLang="ko-KR" sz="1400" b="1" dirty="0" smtClean="0">
                <a:solidFill>
                  <a:srgbClr val="FF0000"/>
                </a:solidFill>
              </a:rPr>
              <a:t> Prodigy </a:t>
            </a:r>
            <a:r>
              <a:rPr kumimoji="0" lang="en-US" altLang="ko-KR" sz="1400" dirty="0" smtClean="0">
                <a:solidFill>
                  <a:srgbClr val="FF0000"/>
                </a:solidFill>
              </a:rPr>
              <a:t>Ver.3.0.1. </a:t>
            </a:r>
            <a:endParaRPr kumimoji="0" lang="ko-KR" altLang="en-US" sz="1400"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슬라이드 번호 개체 틀 1"/>
          <p:cNvSpPr>
            <a:spLocks noGrp="1"/>
          </p:cNvSpPr>
          <p:nvPr>
            <p:ph type="sldNum" sz="quarter" idx="10"/>
          </p:nvPr>
        </p:nvSpPr>
        <p:spPr bwMode="auto">
          <a:noFill/>
          <a:ln>
            <a:miter lim="800000"/>
            <a:headEnd/>
            <a:tailEnd/>
          </a:ln>
        </p:spPr>
        <p:txBody>
          <a:bodyPr/>
          <a:lstStyle/>
          <a:p>
            <a:fld id="{668A003E-6D3A-4494-80EE-C4E1E2E0922A}" type="slidenum">
              <a:rPr lang="he-IL" altLang="en-US" smtClean="0"/>
              <a:pPr/>
              <a:t>10</a:t>
            </a:fld>
            <a:endParaRPr lang="en-US" altLang="ko-KR" smtClean="0"/>
          </a:p>
        </p:txBody>
      </p:sp>
      <p:sp>
        <p:nvSpPr>
          <p:cNvPr id="23" name="TextBox 2"/>
          <p:cNvSpPr txBox="1">
            <a:spLocks noChangeArrowheads="1"/>
          </p:cNvSpPr>
          <p:nvPr/>
        </p:nvSpPr>
        <p:spPr bwMode="auto">
          <a:xfrm>
            <a:off x="548681" y="417635"/>
            <a:ext cx="6138495" cy="477054"/>
          </a:xfrm>
          <a:prstGeom prst="rect">
            <a:avLst/>
          </a:prstGeom>
          <a:noFill/>
          <a:ln w="9525">
            <a:noFill/>
            <a:miter lim="800000"/>
            <a:headEnd/>
            <a:tailEnd/>
          </a:ln>
        </p:spPr>
        <p:txBody>
          <a:bodyPr wrap="square">
            <a:spAutoFit/>
          </a:bodyPr>
          <a:lstStyle/>
          <a:p>
            <a:pPr algn="l" rtl="0"/>
            <a:r>
              <a:rPr lang="en-US" altLang="ko-KR" sz="2500" b="1" dirty="0" smtClean="0"/>
              <a:t>General Remote Control Functions</a:t>
            </a:r>
            <a:endParaRPr lang="ko-KR" altLang="en-US" sz="2500" b="1" dirty="0"/>
          </a:p>
        </p:txBody>
      </p:sp>
      <p:graphicFrame>
        <p:nvGraphicFramePr>
          <p:cNvPr id="47" name="Group 145"/>
          <p:cNvGraphicFramePr>
            <a:graphicFrameLocks noGrp="1"/>
          </p:cNvGraphicFramePr>
          <p:nvPr>
            <p:extLst>
              <p:ext uri="{D42A27DB-BD31-4B8C-83A1-F6EECF244321}">
                <p14:modId xmlns:p14="http://schemas.microsoft.com/office/powerpoint/2010/main" xmlns="" val="1355744043"/>
              </p:ext>
            </p:extLst>
          </p:nvPr>
        </p:nvGraphicFramePr>
        <p:xfrm>
          <a:off x="571500" y="1187624"/>
          <a:ext cx="5575300" cy="7205007"/>
        </p:xfrm>
        <a:graphic>
          <a:graphicData uri="http://schemas.openxmlformats.org/drawingml/2006/table">
            <a:tbl>
              <a:tblPr/>
              <a:tblGrid>
                <a:gridCol w="357188"/>
                <a:gridCol w="628104"/>
                <a:gridCol w="936104"/>
                <a:gridCol w="3653904"/>
              </a:tblGrid>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rPr>
                        <a:t>1</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POWER</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Power on / off</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2</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3</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Page mode in browser, special functions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4</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Bookmarks, playlist, special functions</a:t>
                      </a: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5</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Address bar input, special functions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6</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Special functions, playlist operations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7</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8</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9</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ADD</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Add</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10</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EJECT</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Eject </a:t>
                      </a: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for DVD</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11</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DELETE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Delete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647114">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12</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ZOOM</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To enlarge and reduce screen/ repeatedly pressing for adjusting zooming percentage/moving to position of enlarged output by using direction keys./ Setup the X,Y position on screen</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506437">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13</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GOTO</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To select file in the same title or to execute shortcut to the already designated chapter position/shortcut to the desired time position </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14</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MENU</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Opens a list of available functions in Media Library and during playback, allows access to DVD menu.</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15</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SETUP</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Function available when playing media file or using menu’s in VIDEO IN screen to display various setup screens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16</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FUNC</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Opens a list of available </a:t>
                      </a: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file functions </a:t>
                      </a: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in Media Library</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chemeClr val="bg1"/>
                          </a:solidFill>
                          <a:effectLst/>
                          <a:latin typeface="Arial" pitchFamily="34" charset="0"/>
                          <a:ea typeface="맑은 고딕" pitchFamily="50" charset="-127"/>
                          <a:cs typeface="Arial" pitchFamily="34" charset="0"/>
                        </a:rPr>
                        <a:t>17</a:t>
                      </a:r>
                      <a:endParaRPr kumimoji="0" lang="ko-KR" altLang="en-US" sz="900" b="0" i="0" u="none" strike="noStrike" cap="none" normalizeH="0" baseline="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TVOUT</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Toggle Video Output Modes and resolution (HDMI, AV) - double press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5351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rPr>
                        <a:t>18</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REFRESH</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Refreshes the lists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rPr>
                        <a:t>19</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PREVIEW</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To turn on/ off preview screen automatically displayed in media play file search mode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rPr>
                        <a:t>20</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BOOKMARK</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Supports adding a file to bookmark and to show bookmark lists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6576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rPr>
                        <a:t>21</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INFO</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rPr>
                        <a:t>To display the current status function available while playback / Open information of the movie playing </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cs typeface="Arial" pitchFamily="34" charset="0"/>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bl>
          </a:graphicData>
        </a:graphic>
      </p:graphicFrame>
      <p:pic>
        <p:nvPicPr>
          <p:cNvPr id="3080" name="Picture 8" descr="D:\iXtreamer\ixtreamer_rc\ixtreamerRC_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7417" y="1239158"/>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81" name="Picture 9" descr="D:\iXtreamer\ixtreamer_rc\ixtreamerRC_02.png"/>
          <p:cNvPicPr>
            <a:picLocks noChangeAspect="1" noChangeArrowheads="1"/>
          </p:cNvPicPr>
          <p:nvPr/>
        </p:nvPicPr>
        <p:blipFill>
          <a:blip r:embed="rId4" cstate="print"/>
          <a:stretch>
            <a:fillRect/>
          </a:stretch>
        </p:blipFill>
        <p:spPr bwMode="auto">
          <a:xfrm>
            <a:off x="1145726" y="1545751"/>
            <a:ext cx="199385"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9" descr="D:\iXtreamer\ixtreamer_rc\ixtreamerRC_02.png"/>
          <p:cNvPicPr>
            <a:picLocks noChangeAspect="1" noChangeArrowheads="1"/>
          </p:cNvPicPr>
          <p:nvPr/>
        </p:nvPicPr>
        <p:blipFill>
          <a:blip r:embed="rId4" cstate="print"/>
          <a:stretch>
            <a:fillRect/>
          </a:stretch>
        </p:blipFill>
        <p:spPr bwMode="auto">
          <a:xfrm>
            <a:off x="1145726" y="1919425"/>
            <a:ext cx="199385"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9" descr="D:\iXtreamer\ixtreamer_rc\ixtreamerRC_02.png"/>
          <p:cNvPicPr>
            <a:picLocks noChangeAspect="1" noChangeArrowheads="1"/>
          </p:cNvPicPr>
          <p:nvPr/>
        </p:nvPicPr>
        <p:blipFill>
          <a:blip r:embed="rId5" cstate="print"/>
          <a:stretch>
            <a:fillRect/>
          </a:stretch>
        </p:blipFill>
        <p:spPr bwMode="auto">
          <a:xfrm>
            <a:off x="1145726" y="2275513"/>
            <a:ext cx="199385"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9" descr="D:\iXtreamer\ixtreamer_rc\ixtreamerRC_02.png"/>
          <p:cNvPicPr>
            <a:picLocks noChangeAspect="1" noChangeArrowheads="1"/>
          </p:cNvPicPr>
          <p:nvPr/>
        </p:nvPicPr>
        <p:blipFill>
          <a:blip r:embed="rId6" cstate="print"/>
          <a:stretch>
            <a:fillRect/>
          </a:stretch>
        </p:blipFill>
        <p:spPr bwMode="auto">
          <a:xfrm>
            <a:off x="1124744" y="2555776"/>
            <a:ext cx="216024" cy="216024"/>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9" descr="D:\iXtreamer\ixtreamer_rc\ixtreamerRC_02.png"/>
          <p:cNvPicPr>
            <a:picLocks noChangeAspect="1" noChangeArrowheads="1"/>
          </p:cNvPicPr>
          <p:nvPr/>
        </p:nvPicPr>
        <p:blipFill>
          <a:blip r:embed="rId7" cstate="print"/>
          <a:stretch>
            <a:fillRect/>
          </a:stretch>
        </p:blipFill>
        <p:spPr bwMode="auto">
          <a:xfrm>
            <a:off x="1145726" y="2899767"/>
            <a:ext cx="199385"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82" name="Picture 10" descr="D:\iXtreamer\ixtreamer_rc\F1.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138248" y="3212124"/>
            <a:ext cx="214338"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9" descr="D:\iXtreamer\ixtreamer_rc\ixtreamerRC_02.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138249" y="3510832"/>
            <a:ext cx="214339"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86" name="Picture 14" descr="D:\iXtreamer\ixtreamer_rc\ixtreamerRC_08.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051731" y="3827584"/>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87" name="Picture 15" descr="D:\iXtreamer\ixtreamer_rc\ixtreamerRC_09.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050117" y="4079632"/>
            <a:ext cx="3906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88" name="Picture 16" descr="D:\iXtreamer\ixtreamer_rc\ixtreamerRC_10.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1051731" y="4333143"/>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89" name="Picture 17" descr="D:\iXtreamer\ixtreamer_rc\ixtreamerRC_11.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051731" y="4803532"/>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0" name="Picture 18" descr="D:\iXtreamer\ixtreamer_rc\ixtreamerRC_12.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1051731" y="5370635"/>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1" name="Picture 19" descr="D:\iXtreamer\ixtreamer_rc\ixtreamerRC_13.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051731" y="5810250"/>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2" name="Picture 20" descr="D:\iXtreamer\ixtreamer_rc\ixtreamerRC_14.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051731" y="6175131"/>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3" name="Picture 21" descr="D:\iXtreamer\ixtreamer_rc\ixtreamerRC_15.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1051731" y="6474070"/>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4" name="Picture 22" descr="D:\iXtreamer\ixtreamer_rc\ixtreamerRC_16.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051731" y="6781801"/>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5" name="Picture 23" descr="D:\iXtreamer\ixtreamer_rc\ixtreamerRC_17.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1051731" y="7390598"/>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6" name="Picture 24" descr="D:\iXtreamer\ixtreamer_rc\ixtreamerRC_18.png"/>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051731" y="7089532"/>
            <a:ext cx="387372"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7" name="Picture 25" descr="D:\iXtreamer\ixtreamer_rc\ixtreamerRC_19.png"/>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1050117" y="7768004"/>
            <a:ext cx="3906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3098" name="Picture 26" descr="D:\iXtreamer\ixtreamer_rc\ixtreamerRC_20.png"/>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1137417" y="8140211"/>
            <a:ext cx="216000" cy="19938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번호 개체 틀 1"/>
          <p:cNvSpPr>
            <a:spLocks noGrp="1"/>
          </p:cNvSpPr>
          <p:nvPr>
            <p:ph type="sldNum" sz="quarter" idx="10"/>
          </p:nvPr>
        </p:nvSpPr>
        <p:spPr bwMode="auto">
          <a:noFill/>
          <a:ln>
            <a:miter lim="800000"/>
            <a:headEnd/>
            <a:tailEnd/>
          </a:ln>
        </p:spPr>
        <p:txBody>
          <a:bodyPr/>
          <a:lstStyle/>
          <a:p>
            <a:fld id="{E11E389D-A1C9-47F5-B73E-5968307E414D}" type="slidenum">
              <a:rPr lang="he-IL" altLang="en-US" smtClean="0"/>
              <a:pPr/>
              <a:t>11</a:t>
            </a:fld>
            <a:endParaRPr lang="en-US" altLang="ko-KR" smtClean="0"/>
          </a:p>
        </p:txBody>
      </p:sp>
      <p:sp>
        <p:nvSpPr>
          <p:cNvPr id="17" name="TextBox 3"/>
          <p:cNvSpPr txBox="1">
            <a:spLocks noChangeArrowheads="1"/>
          </p:cNvSpPr>
          <p:nvPr/>
        </p:nvSpPr>
        <p:spPr bwMode="auto">
          <a:xfrm>
            <a:off x="692697" y="417635"/>
            <a:ext cx="5425746" cy="477054"/>
          </a:xfrm>
          <a:prstGeom prst="rect">
            <a:avLst/>
          </a:prstGeom>
          <a:noFill/>
          <a:ln w="9525">
            <a:noFill/>
            <a:miter lim="800000"/>
            <a:headEnd/>
            <a:tailEnd/>
          </a:ln>
        </p:spPr>
        <p:txBody>
          <a:bodyPr wrap="square">
            <a:spAutoFit/>
          </a:bodyPr>
          <a:lstStyle/>
          <a:p>
            <a:pPr algn="l" rtl="0"/>
            <a:r>
              <a:rPr kumimoji="0" lang="en-US" altLang="ko-KR" sz="2500" b="1" dirty="0" smtClean="0"/>
              <a:t>General Remote </a:t>
            </a:r>
            <a:r>
              <a:rPr kumimoji="0" lang="en-US" altLang="ko-KR" sz="2500" b="1" dirty="0"/>
              <a:t>Control Functions</a:t>
            </a:r>
            <a:endParaRPr kumimoji="0" lang="ko-KR" altLang="en-US" sz="2500" b="1" dirty="0"/>
          </a:p>
        </p:txBody>
      </p:sp>
      <p:graphicFrame>
        <p:nvGraphicFramePr>
          <p:cNvPr id="12" name="Group 53"/>
          <p:cNvGraphicFramePr>
            <a:graphicFrameLocks noGrp="1"/>
          </p:cNvGraphicFramePr>
          <p:nvPr>
            <p:extLst>
              <p:ext uri="{D42A27DB-BD31-4B8C-83A1-F6EECF244321}">
                <p14:modId xmlns:p14="http://schemas.microsoft.com/office/powerpoint/2010/main" xmlns="" val="969963804"/>
              </p:ext>
            </p:extLst>
          </p:nvPr>
        </p:nvGraphicFramePr>
        <p:xfrm>
          <a:off x="571500" y="1182107"/>
          <a:ext cx="5575300" cy="7444496"/>
        </p:xfrm>
        <a:graphic>
          <a:graphicData uri="http://schemas.openxmlformats.org/drawingml/2006/table">
            <a:tbl>
              <a:tblPr/>
              <a:tblGrid>
                <a:gridCol w="357188"/>
                <a:gridCol w="556096"/>
                <a:gridCol w="1008112"/>
                <a:gridCol w="3653904"/>
              </a:tblGrid>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22</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RETURN</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Return to previous screen</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23</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NAVIGATION KEYS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move  the cursor and select files</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24</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ENTER</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confirm selection / play. When used to play a file toggles single-file playback.</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25</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PLAY/PAUSE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play and pause a selected file. When used toggles consecutive (file-by-file) playback.</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26</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STOP</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stop playback</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27</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HOME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return to the Main Menu.</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28</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PGUP</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move to previous chapter or file (list)</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29</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PGDN</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move to next chapter or file (list)</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30</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VOLUME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Volume adjustment</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31</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AUDIO</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Option to change or select multiple audio tracks</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32</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SUBTITLE</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Opens Subtitle browser</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33</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RWD/FWD</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1.5x/2x/4x/8x/16x/32x speed, function available in movie files, mp3 as well sound output available in 2x speed</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34</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SHUFFLE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change play sequence to shuffle</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35</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REPEAT</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repeat file in play or to repeat all media files in the corresponding folder</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36</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A-B</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To set zone repetition</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37</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LED</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Turns On/Off LED part of </a:t>
                      </a:r>
                      <a:r>
                        <a:rPr kumimoji="0" lang="en-US" altLang="ko-KR" sz="900" b="0" i="0" u="none" strike="noStrike" cap="none" normalizeH="0" baseline="0" dirty="0" err="1" smtClean="0">
                          <a:ln>
                            <a:noFill/>
                          </a:ln>
                          <a:solidFill>
                            <a:schemeClr val="tx1"/>
                          </a:solidFill>
                          <a:effectLst/>
                          <a:latin typeface="Arial" pitchFamily="34" charset="0"/>
                          <a:ea typeface="맑은 고딕" pitchFamily="50" charset="-127"/>
                        </a:rPr>
                        <a:t>Xtreamer</a:t>
                      </a: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 </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38</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SLEEP</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Can be used to set the timer to turn off the player</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39</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16:9</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Screen shifts into 16:9/16:10/4:3 ratio during playback</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40</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ANGLE</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Used if Angle is supported in a DVD file. </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41</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MUTE</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Mutes the sound</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42</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NTSC</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Change output to NTSC</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43</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PAL</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Change output to PAL</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44</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SYNC SUBTITLE</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Adjust  subtitle files to synch with a movie file(100ms/ 0.1sec)</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45</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EJECT</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Eject disc</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23264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46</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TITLE</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Go to title menu (DVD-Video)</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47</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URL</a:t>
                      </a: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This function will be supported in the future.</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r h="378042">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bg1"/>
                          </a:solidFill>
                          <a:effectLst/>
                          <a:latin typeface="Arial" pitchFamily="34" charset="0"/>
                          <a:ea typeface="맑은 고딕" pitchFamily="50" charset="-127"/>
                        </a:rPr>
                        <a:t>48</a:t>
                      </a:r>
                      <a:endParaRPr kumimoji="0" lang="ko-KR" altLang="en-US" sz="900" b="0" i="0" u="none" strike="noStrike" cap="none" normalizeH="0" baseline="0" dirty="0" smtClean="0">
                        <a:ln>
                          <a:noFill/>
                        </a:ln>
                        <a:solidFill>
                          <a:schemeClr val="bg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SEARCH</a:t>
                      </a:r>
                      <a:endParaRPr kumimoji="0" lang="ko-KR" altLang="en-US" sz="900" b="0" i="0" u="none" strike="noStrike" cap="none" normalizeH="0" baseline="0" dirty="0" smtClean="0">
                        <a:ln>
                          <a:noFill/>
                        </a:ln>
                        <a:solidFill>
                          <a:schemeClr val="tx1"/>
                        </a:solidFill>
                        <a:effectLst/>
                        <a:latin typeface="Arial" pitchFamily="34" charset="0"/>
                        <a:ea typeface="맑은 고딕" pitchFamily="50" charset="-127"/>
                      </a:endParaRPr>
                    </a:p>
                  </a:txBody>
                  <a:tcPr marT="42203" marB="42203" anchor="ctr"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900" b="0" i="0" u="none" strike="noStrike" cap="none" normalizeH="0" baseline="0" dirty="0" smtClean="0">
                          <a:ln>
                            <a:noFill/>
                          </a:ln>
                          <a:solidFill>
                            <a:schemeClr val="tx1"/>
                          </a:solidFill>
                          <a:effectLst/>
                          <a:latin typeface="Arial" pitchFamily="34" charset="0"/>
                          <a:ea typeface="맑은 고딕" pitchFamily="50" charset="-127"/>
                        </a:rPr>
                        <a:t>This function will be supported in the future.</a:t>
                      </a:r>
                    </a:p>
                  </a:txBody>
                  <a:tcPr marT="42203" marB="42203" horzOverflow="overflow">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a:noFill/>
                    </a:lnTlToBr>
                    <a:lnBlToTr>
                      <a:noFill/>
                    </a:lnBlToTr>
                    <a:noFill/>
                  </a:tcPr>
                </a:tc>
              </a:tr>
            </a:tbl>
          </a:graphicData>
        </a:graphic>
      </p:graphicFrame>
      <p:pic>
        <p:nvPicPr>
          <p:cNvPr id="4098" name="Picture 2" descr="D:\iXtreamer\ixtreamer_rc\ixtreamerRC_2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01067" y="1201000"/>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D:\iXtreamer\ixtreamer_rc\ixtreamerRC_2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27809" y="1439439"/>
            <a:ext cx="362519" cy="334633"/>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D:\iXtreamer\ixtreamer_rc\ixtreamerRC_23.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00358" y="1885148"/>
            <a:ext cx="217421"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1" name="Picture 5" descr="D:\iXtreamer\ixtreamer_rc\ixtreamerRC_25.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01067" y="2571861"/>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D:\iXtreamer\ixtreamer_rc\ixtreamerRC_26.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01067" y="2804663"/>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3" name="Picture 7" descr="D:\iXtreamer\ixtreamer_rc\ixtreamerRC_24.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100339" y="2261513"/>
            <a:ext cx="217459"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4" name="Picture 8" descr="D:\iXtreamer\ixtreamer_rc\ixtreamerRC_28.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46747" y="3285761"/>
            <a:ext cx="324643" cy="166154"/>
          </a:xfrm>
          <a:prstGeom prst="rect">
            <a:avLst/>
          </a:prstGeom>
          <a:noFill/>
          <a:extLst>
            <a:ext uri="{909E8E84-426E-40DD-AFC4-6F175D3DCCD1}">
              <a14:hiddenFill xmlns:a14="http://schemas.microsoft.com/office/drawing/2010/main" xmlns="">
                <a:solidFill>
                  <a:srgbClr val="FFFFFF"/>
                </a:solidFill>
              </a14:hiddenFill>
            </a:ext>
          </a:extLst>
        </p:spPr>
      </p:pic>
      <p:pic>
        <p:nvPicPr>
          <p:cNvPr id="4105" name="Picture 9" descr="D:\iXtreamer\ixtreamer_rc\ixtreamerRC_29.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951643" y="3532923"/>
            <a:ext cx="514848" cy="127230"/>
          </a:xfrm>
          <a:prstGeom prst="rect">
            <a:avLst/>
          </a:prstGeom>
          <a:noFill/>
          <a:extLst>
            <a:ext uri="{909E8E84-426E-40DD-AFC4-6F175D3DCCD1}">
              <a14:hiddenFill xmlns:a14="http://schemas.microsoft.com/office/drawing/2010/main" xmlns="">
                <a:solidFill>
                  <a:srgbClr val="FFFFFF"/>
                </a:solidFill>
              </a14:hiddenFill>
            </a:ext>
          </a:extLst>
        </p:spPr>
      </p:pic>
      <p:pic>
        <p:nvPicPr>
          <p:cNvPr id="4106" name="Picture 10" descr="D:\iXtreamer\ixtreamer_rc\ixtreamerRC_27.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046747" y="3048213"/>
            <a:ext cx="324643" cy="166154"/>
          </a:xfrm>
          <a:prstGeom prst="rect">
            <a:avLst/>
          </a:prstGeom>
          <a:noFill/>
          <a:extLst>
            <a:ext uri="{909E8E84-426E-40DD-AFC4-6F175D3DCCD1}">
              <a14:hiddenFill xmlns:a14="http://schemas.microsoft.com/office/drawing/2010/main" xmlns="">
                <a:solidFill>
                  <a:srgbClr val="FFFFFF"/>
                </a:solidFill>
              </a14:hiddenFill>
            </a:ext>
          </a:extLst>
        </p:spPr>
      </p:pic>
      <p:pic>
        <p:nvPicPr>
          <p:cNvPr id="4107" name="Picture 11" descr="D:\iXtreamer\ixtreamer_rc\ixtreamerRC_31.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1101067" y="3970418"/>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8" name="Picture 12" descr="D:\iXtreamer\ixtreamer_rc\ixtreamerRC_32.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978817" y="4275900"/>
            <a:ext cx="4605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09" name="Picture 13" descr="D:\iXtreamer\ixtreamer_rc\ixtreamerRC_33.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1100223" y="4574363"/>
            <a:ext cx="217688"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0" name="Picture 14" descr="D:\iXtreamer\ixtreamer_rc\ixtreamerRC_34.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101067" y="4886146"/>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1" name="Picture 15" descr="D:\iXtreamer\ixtreamer_rc\ixtreamerRC_30.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101067" y="3730178"/>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2" name="Picture 16" descr="D:\iXtreamer\ixtreamer_rc\ixtreamerRC_37.png"/>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1101840" y="5647149"/>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3" name="Picture 17" descr="D:\iXtreamer\ixtreamer_rc\ixtreamerRC_38.pn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101840" y="5880726"/>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4" name="Picture 18" descr="D:\iXtreamer\ixtreamer_rc\ixtreamerRC_39.png"/>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1101840" y="6108995"/>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5" name="Picture 19" descr="D:\iXtreamer\ixtreamer_rc\ixtreamerRC_40.png"/>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101067" y="6343124"/>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6" name="Picture 20" descr="D:\iXtreamer\ixtreamer_rc\ixtreamerRC_35.png"/>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1101067" y="5185858"/>
            <a:ext cx="216000"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7" name="Picture 21" descr="D:\iXtreamer\ixtreamer_rc\ixtreamerRC_36.png"/>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1101840" y="5413215"/>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8" name="Picture 22" descr="D:\iXtreamer\ixtreamer_rc\ixtreamerRC_43.png"/>
          <p:cNvPicPr>
            <a:picLocks noChangeAspect="1" noChangeArrowheads="1"/>
          </p:cNvPicPr>
          <p:nvPr/>
        </p:nvPicPr>
        <p:blipFill>
          <a:blip r:embed="rId23" cstate="print">
            <a:extLst>
              <a:ext uri="{28A0092B-C50C-407E-A947-70E740481C1C}">
                <a14:useLocalDpi xmlns:a14="http://schemas.microsoft.com/office/drawing/2010/main" xmlns="" val="0"/>
              </a:ext>
            </a:extLst>
          </a:blip>
          <a:srcRect/>
          <a:stretch>
            <a:fillRect/>
          </a:stretch>
        </p:blipFill>
        <p:spPr bwMode="auto">
          <a:xfrm>
            <a:off x="975198" y="7134100"/>
            <a:ext cx="467741"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19" name="Picture 23" descr="D:\iXtreamer\ixtreamer_rc\ixtreamerRC_41.png"/>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1101840" y="6586766"/>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20" name="Picture 24" descr="D:\iXtreamer\ixtreamer_rc\ixtreamerRC_42.png"/>
          <p:cNvPicPr>
            <a:picLocks noChangeAspect="1" noChangeArrowheads="1"/>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1101840" y="6812703"/>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9" descr="D:\iXtreamer\ixtreamer_rc\ixtreamerRC_02.png"/>
          <p:cNvPicPr>
            <a:picLocks noChangeAspect="1" noChangeArrowheads="1"/>
          </p:cNvPicPr>
          <p:nvPr/>
        </p:nvPicPr>
        <p:blipFill>
          <a:blip r:embed="rId26" cstate="print">
            <a:extLst>
              <a:ext uri="{28A0092B-C50C-407E-A947-70E740481C1C}">
                <a14:useLocalDpi xmlns:a14="http://schemas.microsoft.com/office/drawing/2010/main" xmlns="" val="0"/>
              </a:ext>
            </a:extLst>
          </a:blip>
          <a:srcRect/>
          <a:stretch>
            <a:fillRect/>
          </a:stretch>
        </p:blipFill>
        <p:spPr bwMode="auto">
          <a:xfrm>
            <a:off x="1101899" y="7961915"/>
            <a:ext cx="214339"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9" descr="D:\iXtreamer\ixtreamer_rc\ixtreamerRC_02.png"/>
          <p:cNvPicPr>
            <a:picLocks noChangeAspect="1" noChangeArrowheads="1"/>
          </p:cNvPicPr>
          <p:nvPr/>
        </p:nvPicPr>
        <p:blipFill>
          <a:blip r:embed="rId26" cstate="print">
            <a:extLst>
              <a:ext uri="{28A0092B-C50C-407E-A947-70E740481C1C}">
                <a14:useLocalDpi xmlns:a14="http://schemas.microsoft.com/office/drawing/2010/main" xmlns="" val="0"/>
              </a:ext>
            </a:extLst>
          </a:blip>
          <a:srcRect/>
          <a:stretch>
            <a:fillRect/>
          </a:stretch>
        </p:blipFill>
        <p:spPr bwMode="auto">
          <a:xfrm>
            <a:off x="1101899" y="7657115"/>
            <a:ext cx="214339"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21" name="Picture 25" descr="D:\iXtreamer\ixtreamer_rc\ixtreamerRC_45.png"/>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1101840" y="8340969"/>
            <a:ext cx="214457" cy="199385"/>
          </a:xfrm>
          <a:prstGeom prst="rect">
            <a:avLst/>
          </a:prstGeom>
          <a:noFill/>
          <a:extLst>
            <a:ext uri="{909E8E84-426E-40DD-AFC4-6F175D3DCCD1}">
              <a14:hiddenFill xmlns:a14="http://schemas.microsoft.com/office/drawing/2010/main" xmlns="">
                <a:solidFill>
                  <a:srgbClr val="FFFFFF"/>
                </a:solidFill>
              </a14:hiddenFill>
            </a:ext>
          </a:extLst>
        </p:spPr>
      </p:pic>
      <p:pic>
        <p:nvPicPr>
          <p:cNvPr id="4122" name="Picture 26" descr="D:\iXtreamer\ixtreamer_rc\ixtreamerRC_44.png"/>
          <p:cNvPicPr>
            <a:picLocks noChangeAspect="1" noChangeArrowheads="1"/>
          </p:cNvPicPr>
          <p:nvPr/>
        </p:nvPicPr>
        <p:blipFill>
          <a:blip r:embed="rId28" cstate="print">
            <a:extLst>
              <a:ext uri="{28A0092B-C50C-407E-A947-70E740481C1C}">
                <a14:useLocalDpi xmlns:a14="http://schemas.microsoft.com/office/drawing/2010/main" xmlns="" val="0"/>
              </a:ext>
            </a:extLst>
          </a:blip>
          <a:srcRect/>
          <a:stretch>
            <a:fillRect/>
          </a:stretch>
        </p:blipFill>
        <p:spPr bwMode="auto">
          <a:xfrm>
            <a:off x="1101840" y="7420708"/>
            <a:ext cx="214457" cy="19938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슬라이드 번호 개체 틀 1"/>
          <p:cNvSpPr>
            <a:spLocks noGrp="1"/>
          </p:cNvSpPr>
          <p:nvPr>
            <p:ph type="sldNum" sz="quarter" idx="10"/>
          </p:nvPr>
        </p:nvSpPr>
        <p:spPr>
          <a:xfrm>
            <a:off x="2643188" y="8805497"/>
            <a:ext cx="1600200" cy="184638"/>
          </a:xfrm>
        </p:spPr>
        <p:txBody>
          <a:bodyPr/>
          <a:lstStyle/>
          <a:p>
            <a:pPr rtl="0">
              <a:defRPr/>
            </a:pPr>
            <a:fld id="{6B3F611B-05CD-4DAC-885B-BDC5A9F4BC6F}" type="slidenum">
              <a:rPr lang="he-IL" altLang="en-US" smtClean="0"/>
              <a:pPr rtl="0">
                <a:defRPr/>
              </a:pPr>
              <a:t>12</a:t>
            </a:fld>
            <a:endParaRPr lang="en-US" altLang="ko-KR" dirty="0"/>
          </a:p>
        </p:txBody>
      </p:sp>
      <p:sp>
        <p:nvSpPr>
          <p:cNvPr id="10" name="TextBox 2"/>
          <p:cNvSpPr txBox="1">
            <a:spLocks noChangeArrowheads="1"/>
          </p:cNvSpPr>
          <p:nvPr/>
        </p:nvSpPr>
        <p:spPr bwMode="auto">
          <a:xfrm>
            <a:off x="2842584" y="417635"/>
            <a:ext cx="1919115" cy="523220"/>
          </a:xfrm>
          <a:prstGeom prst="rect">
            <a:avLst/>
          </a:prstGeom>
          <a:noFill/>
          <a:ln w="9525">
            <a:noFill/>
            <a:miter lim="800000"/>
            <a:headEnd/>
            <a:tailEnd/>
          </a:ln>
        </p:spPr>
        <p:txBody>
          <a:bodyPr wrap="none">
            <a:spAutoFit/>
          </a:bodyPr>
          <a:lstStyle/>
          <a:p>
            <a:pPr algn="l" rtl="0"/>
            <a:r>
              <a:rPr lang="en-US" altLang="ko-KR" sz="2800" b="1" dirty="0" smtClean="0"/>
              <a:t>Main Menu</a:t>
            </a:r>
            <a:endParaRPr lang="ko-KR" altLang="ko-KR" sz="2800" dirty="0"/>
          </a:p>
        </p:txBody>
      </p:sp>
      <p:sp>
        <p:nvSpPr>
          <p:cNvPr id="13" name="Rectangle 35"/>
          <p:cNvSpPr>
            <a:spLocks noChangeArrowheads="1"/>
          </p:cNvSpPr>
          <p:nvPr/>
        </p:nvSpPr>
        <p:spPr bwMode="auto">
          <a:xfrm>
            <a:off x="500042" y="6220569"/>
            <a:ext cx="5857916" cy="2242054"/>
          </a:xfrm>
          <a:prstGeom prst="rect">
            <a:avLst/>
          </a:prstGeom>
          <a:noFill/>
          <a:ln w="9525">
            <a:noFill/>
            <a:miter lim="800000"/>
            <a:headEnd/>
            <a:tailEnd/>
          </a:ln>
        </p:spPr>
        <p:txBody>
          <a:bodyPr lIns="92075" tIns="46038" rIns="92075" bIns="46038"/>
          <a:lstStyle/>
          <a:p>
            <a:pPr marL="342900" indent="-342900" algn="l" rtl="0" eaLnBrk="0" hangingPunct="0"/>
            <a:endParaRPr kumimoji="0" lang="en-US" altLang="ko-KR" sz="900" dirty="0">
              <a:latin typeface="+mn-ea"/>
              <a:ea typeface="+mn-ea"/>
            </a:endParaRPr>
          </a:p>
        </p:txBody>
      </p:sp>
      <p:sp>
        <p:nvSpPr>
          <p:cNvPr id="16" name="TextBox 12"/>
          <p:cNvSpPr txBox="1">
            <a:spLocks noChangeArrowheads="1"/>
          </p:cNvSpPr>
          <p:nvPr/>
        </p:nvSpPr>
        <p:spPr bwMode="auto">
          <a:xfrm>
            <a:off x="1268760" y="4067944"/>
            <a:ext cx="3708556" cy="4475071"/>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kumimoji="0" lang="en-US" altLang="ko-KR" sz="1000" b="1" dirty="0" smtClean="0">
                <a:solidFill>
                  <a:srgbClr val="FF0000"/>
                </a:solidFill>
                <a:latin typeface="+mn-ea"/>
                <a:ea typeface="+mn-ea"/>
              </a:rPr>
              <a:t>Favorites</a:t>
            </a:r>
            <a:endParaRPr kumimoji="0" lang="en-US" altLang="ko-KR" sz="1000" b="1" dirty="0">
              <a:solidFill>
                <a:srgbClr val="FF0000"/>
              </a:solidFill>
              <a:latin typeface="+mn-ea"/>
              <a:ea typeface="+mn-ea"/>
            </a:endParaRPr>
          </a:p>
          <a:p>
            <a:pPr algn="l" rtl="0" eaLnBrk="0" hangingPunct="0">
              <a:spcBef>
                <a:spcPct val="20000"/>
              </a:spcBef>
            </a:pPr>
            <a:r>
              <a:rPr lang="en-US" sz="900" dirty="0" smtClean="0"/>
              <a:t>Under </a:t>
            </a:r>
            <a:r>
              <a:rPr lang="en-US" sz="900" b="1" dirty="0" smtClean="0"/>
              <a:t>FAVORITES </a:t>
            </a:r>
            <a:r>
              <a:rPr lang="en-US" sz="900" dirty="0" smtClean="0"/>
              <a:t>you can find the shortcuts to the files and folders you added to your Favorites list as well as the playlists you created</a:t>
            </a:r>
            <a:endParaRPr kumimoji="0" lang="en-US" altLang="ko-KR" sz="900" dirty="0">
              <a:latin typeface="+mn-ea"/>
              <a:ea typeface="+mn-ea"/>
            </a:endParaRP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r>
              <a:rPr kumimoji="0" lang="en-US" altLang="ko-KR" sz="1000" b="1" dirty="0" smtClean="0">
                <a:solidFill>
                  <a:srgbClr val="FF0000"/>
                </a:solidFill>
                <a:latin typeface="+mn-ea"/>
                <a:ea typeface="+mn-ea"/>
              </a:rPr>
              <a:t>History</a:t>
            </a:r>
          </a:p>
          <a:p>
            <a:pPr algn="l" rtl="0" eaLnBrk="0" hangingPunct="0">
              <a:spcBef>
                <a:spcPct val="20000"/>
              </a:spcBef>
            </a:pPr>
            <a:r>
              <a:rPr lang="en-US" sz="900" b="1" dirty="0" smtClean="0"/>
              <a:t>HISTORY</a:t>
            </a:r>
            <a:r>
              <a:rPr lang="en-US" sz="900" dirty="0" smtClean="0"/>
              <a:t> tab gives you a quick access to the Recently Played and Recently Added files.</a:t>
            </a:r>
            <a:endParaRPr kumimoji="0" lang="en-US" altLang="ko-KR" sz="900" dirty="0" smtClean="0">
              <a:latin typeface="+mn-ea"/>
              <a:ea typeface="+mn-ea"/>
            </a:endParaRP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r>
              <a:rPr kumimoji="0" lang="en-US" altLang="ko-KR" sz="1000" b="1" dirty="0" smtClean="0">
                <a:solidFill>
                  <a:srgbClr val="FF0000"/>
                </a:solidFill>
                <a:latin typeface="+mn-ea"/>
                <a:ea typeface="+mn-ea"/>
              </a:rPr>
              <a:t>Media Library</a:t>
            </a:r>
          </a:p>
          <a:p>
            <a:pPr algn="l" rtl="0" eaLnBrk="0" hangingPunct="0">
              <a:spcBef>
                <a:spcPct val="20000"/>
              </a:spcBef>
            </a:pPr>
            <a:r>
              <a:rPr lang="en-US" sz="900" b="1" dirty="0" smtClean="0"/>
              <a:t>MEDIA LIBRARY</a:t>
            </a:r>
            <a:r>
              <a:rPr lang="en-US" sz="900" dirty="0" smtClean="0"/>
              <a:t> is your getaway to the contents of your local storage and the network.</a:t>
            </a:r>
            <a:endParaRPr kumimoji="0" lang="en-US" altLang="ko-KR" sz="900" dirty="0" smtClean="0">
              <a:latin typeface="+mn-ea"/>
              <a:ea typeface="+mn-ea"/>
            </a:endParaRP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r>
              <a:rPr kumimoji="0" lang="en-US" altLang="ko-KR" sz="1000" b="1" dirty="0" smtClean="0">
                <a:solidFill>
                  <a:srgbClr val="FF0000"/>
                </a:solidFill>
                <a:latin typeface="+mn-ea"/>
                <a:ea typeface="+mn-ea"/>
              </a:rPr>
              <a:t>Android</a:t>
            </a:r>
          </a:p>
          <a:p>
            <a:pPr algn="l" rtl="0" eaLnBrk="0" hangingPunct="0">
              <a:spcBef>
                <a:spcPct val="20000"/>
              </a:spcBef>
            </a:pPr>
            <a:r>
              <a:rPr lang="en-US" sz="900" b="1" dirty="0" smtClean="0"/>
              <a:t>ANDROID</a:t>
            </a:r>
            <a:r>
              <a:rPr lang="en-US" sz="900" dirty="0" smtClean="0"/>
              <a:t> tab is your conduit to the wide and exciting world of Android OS with its tens of thousands of applications.  </a:t>
            </a:r>
            <a:br>
              <a:rPr lang="en-US" sz="900" dirty="0" smtClean="0"/>
            </a:br>
            <a:r>
              <a:rPr lang="en-US" sz="900" dirty="0" smtClean="0"/>
              <a:t/>
            </a:r>
            <a:br>
              <a:rPr lang="en-US" sz="900" dirty="0" smtClean="0"/>
            </a:br>
            <a:r>
              <a:rPr lang="en-US" sz="900" dirty="0" smtClean="0"/>
              <a:t>Enjoy advanced web browsers, file managers, Internet Radio, online feeds and channels, reading documents, browsing Google maps and a more. Download and install new apps using </a:t>
            </a:r>
            <a:r>
              <a:rPr lang="en-US" sz="900" b="1" dirty="0" smtClean="0">
                <a:hlinkClick r:id="rId2"/>
              </a:rPr>
              <a:t>this guide</a:t>
            </a:r>
            <a:r>
              <a:rPr lang="en-US" sz="900" dirty="0" smtClean="0"/>
              <a:t>.</a:t>
            </a: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r>
              <a:rPr kumimoji="0" lang="en-US" altLang="ko-KR" sz="1000" b="1" dirty="0" smtClean="0">
                <a:solidFill>
                  <a:srgbClr val="FF0000"/>
                </a:solidFill>
                <a:latin typeface="+mn-ea"/>
                <a:ea typeface="+mn-ea"/>
              </a:rPr>
              <a:t>App</a:t>
            </a:r>
          </a:p>
          <a:p>
            <a:pPr algn="l" rtl="0" eaLnBrk="0" hangingPunct="0">
              <a:spcBef>
                <a:spcPct val="20000"/>
              </a:spcBef>
            </a:pPr>
            <a:r>
              <a:rPr lang="en-US" sz="900" b="1" dirty="0" smtClean="0"/>
              <a:t>APP</a:t>
            </a:r>
            <a:r>
              <a:rPr lang="en-US" sz="900" dirty="0" smtClean="0"/>
              <a:t> screen give you access to the built-in Internet applications and the Web-Browser</a:t>
            </a:r>
            <a:endParaRPr kumimoji="0" lang="en-US" altLang="ko-KR" sz="900" dirty="0" smtClean="0">
              <a:latin typeface="+mn-ea"/>
              <a:ea typeface="+mn-ea"/>
            </a:endParaRP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r>
              <a:rPr kumimoji="0" lang="en-US" altLang="ko-KR" sz="1000" b="1" dirty="0" smtClean="0">
                <a:solidFill>
                  <a:srgbClr val="FF0000"/>
                </a:solidFill>
                <a:latin typeface="+mn-ea"/>
                <a:ea typeface="+mn-ea"/>
              </a:rPr>
              <a:t>Settings</a:t>
            </a:r>
          </a:p>
          <a:p>
            <a:pPr algn="l" rtl="0" eaLnBrk="0" hangingPunct="0">
              <a:spcBef>
                <a:spcPct val="20000"/>
              </a:spcBef>
            </a:pPr>
            <a:r>
              <a:rPr lang="en-US" sz="900" dirty="0" smtClean="0"/>
              <a:t>And finally </a:t>
            </a:r>
            <a:r>
              <a:rPr lang="en-US" sz="900" b="1" dirty="0" smtClean="0"/>
              <a:t>SETTINGS</a:t>
            </a:r>
            <a:r>
              <a:rPr lang="en-US" sz="900" dirty="0" smtClean="0"/>
              <a:t> which are very intuitive and user-friendly and allow you to easily configure your device to suit all your multi-media needs.</a:t>
            </a:r>
            <a:endParaRPr kumimoji="0" lang="en-US" altLang="ko-KR" sz="900" dirty="0">
              <a:latin typeface="+mn-ea"/>
              <a:ea typeface="+mn-ea"/>
            </a:endParaRPr>
          </a:p>
        </p:txBody>
      </p:sp>
      <p:pic>
        <p:nvPicPr>
          <p:cNvPr id="15" name="그림 14">
            <a:hlinkClick r:id="rId3"/>
          </p:cNvPr>
          <p:cNvPicPr>
            <a:picLocks noChangeAspect="1"/>
          </p:cNvPicPr>
          <p:nvPr/>
        </p:nvPicPr>
        <p:blipFill>
          <a:blip r:embed="rId4" cstate="print"/>
          <a:stretch>
            <a:fillRect/>
          </a:stretch>
        </p:blipFill>
        <p:spPr>
          <a:xfrm>
            <a:off x="788581" y="1115616"/>
            <a:ext cx="4965797" cy="2793261"/>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4"/>
          <p:cNvSpPr txBox="1">
            <a:spLocks noChangeArrowheads="1"/>
          </p:cNvSpPr>
          <p:nvPr/>
        </p:nvSpPr>
        <p:spPr bwMode="auto">
          <a:xfrm>
            <a:off x="615448" y="1807104"/>
            <a:ext cx="5623471" cy="3139321"/>
          </a:xfrm>
          <a:prstGeom prst="rect">
            <a:avLst/>
          </a:prstGeom>
          <a:noFill/>
          <a:ln w="9525">
            <a:noFill/>
            <a:miter lim="800000"/>
            <a:headEnd/>
            <a:tailEnd/>
          </a:ln>
        </p:spPr>
        <p:txBody>
          <a:bodyPr wrap="square">
            <a:spAutoFit/>
          </a:bodyPr>
          <a:lstStyle/>
          <a:p>
            <a:pPr algn="l" rtl="0"/>
            <a:r>
              <a:rPr kumimoji="0" lang="en-US" altLang="ko-KR" sz="1100" dirty="0" smtClean="0"/>
              <a:t>1. Automatically adjust the TV output mode when connected via HDMI cable.</a:t>
            </a:r>
          </a:p>
          <a:p>
            <a:pPr algn="l" rtl="0"/>
            <a:r>
              <a:rPr kumimoji="0" lang="en-US" altLang="ko-KR" sz="1100" dirty="0" smtClean="0"/>
              <a:t>    Cycle through available resolutions.</a:t>
            </a:r>
          </a:p>
          <a:p>
            <a:pPr algn="l" rtl="0"/>
            <a:endParaRPr kumimoji="0" lang="en-US" altLang="ko-KR" sz="1100" dirty="0"/>
          </a:p>
          <a:p>
            <a:pPr algn="l" rtl="0" eaLnBrk="1" hangingPunct="1"/>
            <a:r>
              <a:rPr kumimoji="0" lang="en-US" altLang="ko-KR" sz="1100" dirty="0" smtClean="0"/>
              <a:t>    </a:t>
            </a:r>
            <a:r>
              <a:rPr kumimoji="0" lang="en-US" altLang="ko-KR" sz="1100" dirty="0"/>
              <a:t>Remote </a:t>
            </a:r>
            <a:r>
              <a:rPr kumimoji="0" lang="en-US" altLang="ko-KR" sz="1100" dirty="0" smtClean="0"/>
              <a:t>Control Key</a:t>
            </a:r>
            <a:r>
              <a:rPr kumimoji="0" lang="en-US" altLang="ko-KR" sz="1100" dirty="0"/>
              <a:t>:  </a:t>
            </a:r>
            <a:r>
              <a:rPr kumimoji="0" lang="en-US" altLang="ko-KR" sz="1100" b="1" dirty="0"/>
              <a:t>TVOUT</a:t>
            </a:r>
            <a:r>
              <a:rPr kumimoji="0" lang="en-US" altLang="ko-KR" sz="1100" dirty="0"/>
              <a:t> </a:t>
            </a:r>
            <a:r>
              <a:rPr kumimoji="0" lang="en-US" altLang="ko-KR" sz="1100" dirty="0" smtClean="0"/>
              <a:t>               // </a:t>
            </a:r>
            <a:r>
              <a:rPr kumimoji="0" lang="en-US" altLang="ko-KR" sz="1100" dirty="0"/>
              <a:t>Press </a:t>
            </a:r>
            <a:r>
              <a:rPr kumimoji="0" lang="en-US" altLang="ko-KR" sz="1100" dirty="0" smtClean="0"/>
              <a:t> 2 times consecutively</a:t>
            </a:r>
            <a:endParaRPr kumimoji="0" lang="en-US" altLang="ko-KR" sz="1100" dirty="0"/>
          </a:p>
          <a:p>
            <a:pPr algn="l" rtl="0"/>
            <a:endParaRPr kumimoji="0" lang="en-US" altLang="ko-KR" sz="1100" dirty="0"/>
          </a:p>
          <a:p>
            <a:pPr algn="l" rtl="0" eaLnBrk="1" hangingPunct="1"/>
            <a:r>
              <a:rPr kumimoji="0" lang="en-US" altLang="ko-KR" sz="1100" dirty="0" smtClean="0"/>
              <a:t>2. </a:t>
            </a:r>
            <a:r>
              <a:rPr kumimoji="0" lang="en-US" altLang="ko-KR" sz="1100" dirty="0"/>
              <a:t>. Connect Component / Composite cable</a:t>
            </a:r>
          </a:p>
          <a:p>
            <a:pPr algn="l" rtl="0" eaLnBrk="1" hangingPunct="1"/>
            <a:r>
              <a:rPr kumimoji="0" lang="en-US" altLang="ko-KR" sz="1100" dirty="0"/>
              <a:t>    </a:t>
            </a:r>
            <a:r>
              <a:rPr kumimoji="0" lang="en-US" altLang="ko-KR" sz="1100" dirty="0" smtClean="0"/>
              <a:t>  Please note that video might suffer when connected via analogue.</a:t>
            </a:r>
            <a:endParaRPr kumimoji="0" lang="en-US" altLang="ko-KR" sz="1100" dirty="0"/>
          </a:p>
          <a:p>
            <a:pPr algn="l" rtl="0" eaLnBrk="1" hangingPunct="1"/>
            <a:r>
              <a:rPr kumimoji="0" lang="en-US" altLang="ko-KR" sz="1100" dirty="0" smtClean="0"/>
              <a:t>        </a:t>
            </a:r>
            <a:endParaRPr kumimoji="0" lang="en-US" altLang="ko-KR" sz="1100" dirty="0"/>
          </a:p>
          <a:p>
            <a:pPr algn="l" rtl="0" eaLnBrk="1" hangingPunct="1"/>
            <a:r>
              <a:rPr kumimoji="0" lang="en-US" altLang="ko-KR" sz="1100" dirty="0" smtClean="0"/>
              <a:t>     </a:t>
            </a:r>
            <a:r>
              <a:rPr kumimoji="0" lang="en-US" altLang="ko-KR" sz="1100" dirty="0"/>
              <a:t> Remote </a:t>
            </a:r>
            <a:r>
              <a:rPr kumimoji="0" lang="en-US" altLang="ko-KR" sz="1100" dirty="0" smtClean="0"/>
              <a:t> Control Key</a:t>
            </a:r>
            <a:r>
              <a:rPr kumimoji="0" lang="en-US" altLang="ko-KR" sz="1100" dirty="0"/>
              <a:t>:  </a:t>
            </a:r>
            <a:r>
              <a:rPr kumimoji="0" lang="en-US" altLang="ko-KR" sz="1100" b="1" dirty="0"/>
              <a:t>TVOUT</a:t>
            </a:r>
            <a:r>
              <a:rPr kumimoji="0" lang="en-US" altLang="ko-KR" sz="1100" dirty="0"/>
              <a:t>                // Press 2 </a:t>
            </a:r>
            <a:r>
              <a:rPr kumimoji="0" lang="en-US" altLang="ko-KR" sz="1100" dirty="0" smtClean="0"/>
              <a:t>times consecutively</a:t>
            </a:r>
            <a:endParaRPr kumimoji="0" lang="en-US" altLang="ko-KR" sz="1100" dirty="0"/>
          </a:p>
          <a:p>
            <a:pPr algn="l" rtl="0" eaLnBrk="1" hangingPunct="1"/>
            <a:endParaRPr kumimoji="0" lang="en-US" altLang="ko-KR" sz="1100" dirty="0"/>
          </a:p>
          <a:p>
            <a:pPr algn="l" rtl="0" eaLnBrk="1" hangingPunct="1"/>
            <a:endParaRPr kumimoji="0" lang="en-US" altLang="ko-KR" sz="1100" dirty="0"/>
          </a:p>
          <a:p>
            <a:pPr algn="l" rtl="0" eaLnBrk="1" hangingPunct="1"/>
            <a:r>
              <a:rPr lang="en-US" altLang="ko-KR" sz="1100" dirty="0" smtClean="0"/>
              <a:t>Different regions use different output standards:</a:t>
            </a:r>
            <a:endParaRPr lang="en-US" altLang="ko-KR" sz="1100" dirty="0"/>
          </a:p>
          <a:p>
            <a:pPr algn="l" rtl="0" eaLnBrk="1" hangingPunct="1"/>
            <a:endParaRPr kumimoji="0" lang="en-US" altLang="ko-KR" sz="1100" dirty="0"/>
          </a:p>
          <a:p>
            <a:pPr algn="l" rtl="0" eaLnBrk="1" hangingPunct="1"/>
            <a:r>
              <a:rPr kumimoji="0" lang="en-US" altLang="ko-KR" sz="1100" dirty="0"/>
              <a:t>-- </a:t>
            </a:r>
            <a:r>
              <a:rPr kumimoji="0" lang="en-US" altLang="ko-KR" sz="1100" b="1" dirty="0"/>
              <a:t>PAL(B)</a:t>
            </a:r>
            <a:r>
              <a:rPr kumimoji="0" lang="en-US" altLang="ko-KR" sz="1100" dirty="0"/>
              <a:t> : HDMI Auto, 576P 50Hz, 720P 50Hz, 1080i 50Hz, 1080P 50Hz</a:t>
            </a:r>
          </a:p>
          <a:p>
            <a:pPr algn="l" rtl="0" eaLnBrk="1" hangingPunct="1"/>
            <a:r>
              <a:rPr kumimoji="0" lang="ko-KR" altLang="en-US" sz="1100" dirty="0"/>
              <a:t>                   </a:t>
            </a:r>
            <a:r>
              <a:rPr kumimoji="0" lang="en-US" altLang="ko-KR" sz="1100" dirty="0"/>
              <a:t>Europe, South Africa, Middle </a:t>
            </a:r>
            <a:r>
              <a:rPr kumimoji="0" lang="en-US" altLang="ko-KR" sz="1100" dirty="0" smtClean="0"/>
              <a:t>East</a:t>
            </a:r>
            <a:r>
              <a:rPr kumimoji="0" lang="en-US" altLang="ko-KR" sz="1100" dirty="0"/>
              <a:t>, China, Austria, India </a:t>
            </a:r>
          </a:p>
          <a:p>
            <a:pPr algn="l" rtl="0" eaLnBrk="1" hangingPunct="1"/>
            <a:r>
              <a:rPr kumimoji="0" lang="en-US" altLang="ko-KR" sz="1100" dirty="0"/>
              <a:t> </a:t>
            </a:r>
          </a:p>
          <a:p>
            <a:pPr algn="l" rtl="0" eaLnBrk="1" hangingPunct="1"/>
            <a:r>
              <a:rPr kumimoji="0" lang="en-US" altLang="ko-KR" sz="1100" dirty="0"/>
              <a:t>-- </a:t>
            </a:r>
            <a:r>
              <a:rPr kumimoji="0" lang="en-US" altLang="ko-KR" sz="1100" b="1" dirty="0"/>
              <a:t>NTSC</a:t>
            </a:r>
            <a:r>
              <a:rPr kumimoji="0" lang="en-US" altLang="ko-KR" sz="1100" dirty="0"/>
              <a:t>  : HDMI Auto, 480P 60Hz, 720P 60Hz, 1080i 60Hz, 1080P 60Hz</a:t>
            </a:r>
          </a:p>
          <a:p>
            <a:pPr algn="l" rtl="0" eaLnBrk="1" hangingPunct="1"/>
            <a:r>
              <a:rPr kumimoji="0" lang="ko-KR" altLang="en-US" sz="1100" dirty="0"/>
              <a:t>                 </a:t>
            </a:r>
            <a:r>
              <a:rPr kumimoji="0" lang="en-US" altLang="ko-KR" sz="1100" dirty="0"/>
              <a:t>Korea, Japan, US, Canada, Taiwan, </a:t>
            </a:r>
            <a:r>
              <a:rPr kumimoji="0" lang="en-US" altLang="ko-KR" sz="1100" dirty="0" smtClean="0"/>
              <a:t>Philippines, Colombia</a:t>
            </a:r>
            <a:endParaRPr kumimoji="0" lang="en-US" altLang="ko-KR" sz="1100" dirty="0"/>
          </a:p>
        </p:txBody>
      </p:sp>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13</a:t>
            </a:fld>
            <a:endParaRPr lang="en-US" altLang="ko-KR"/>
          </a:p>
        </p:txBody>
      </p:sp>
      <p:sp>
        <p:nvSpPr>
          <p:cNvPr id="5" name="TextBox 14"/>
          <p:cNvSpPr txBox="1">
            <a:spLocks noChangeArrowheads="1"/>
          </p:cNvSpPr>
          <p:nvPr/>
        </p:nvSpPr>
        <p:spPr bwMode="auto">
          <a:xfrm>
            <a:off x="1019285" y="1523003"/>
            <a:ext cx="4592539" cy="307777"/>
          </a:xfrm>
          <a:prstGeom prst="rect">
            <a:avLst/>
          </a:prstGeom>
          <a:noFill/>
          <a:ln w="9525">
            <a:noFill/>
            <a:miter lim="800000"/>
            <a:headEnd/>
            <a:tailEnd/>
          </a:ln>
        </p:spPr>
        <p:txBody>
          <a:bodyPr wrap="none">
            <a:spAutoFit/>
          </a:bodyPr>
          <a:lstStyle/>
          <a:p>
            <a:pPr algn="l" rtl="0"/>
            <a:r>
              <a:rPr kumimoji="0" lang="en-US" altLang="ko-KR" sz="1400" b="1" dirty="0" smtClean="0"/>
              <a:t>1. Adjusting output mode with TV output and Video output</a:t>
            </a:r>
            <a:endParaRPr kumimoji="0" lang="en-US" altLang="ko-KR" sz="1400" b="1" dirty="0"/>
          </a:p>
        </p:txBody>
      </p:sp>
      <p:pic>
        <p:nvPicPr>
          <p:cNvPr id="10" name="Picture 17" descr="C:\Users\Jake\Downloads\rc\ixtreamerRC_16.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23248" y="2214547"/>
            <a:ext cx="720000" cy="348880"/>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Box 14"/>
          <p:cNvSpPr txBox="1">
            <a:spLocks noChangeArrowheads="1"/>
          </p:cNvSpPr>
          <p:nvPr/>
        </p:nvSpPr>
        <p:spPr bwMode="auto">
          <a:xfrm>
            <a:off x="1062244" y="4837877"/>
            <a:ext cx="3690690" cy="307777"/>
          </a:xfrm>
          <a:prstGeom prst="rect">
            <a:avLst/>
          </a:prstGeom>
          <a:noFill/>
          <a:ln w="9525">
            <a:noFill/>
            <a:miter lim="800000"/>
            <a:headEnd/>
            <a:tailEnd/>
          </a:ln>
        </p:spPr>
        <p:txBody>
          <a:bodyPr wrap="none">
            <a:spAutoFit/>
          </a:bodyPr>
          <a:lstStyle/>
          <a:p>
            <a:pPr algn="l" rtl="0"/>
            <a:r>
              <a:rPr kumimoji="0" lang="en-US" altLang="ko-KR" sz="1400" b="1" dirty="0" smtClean="0"/>
              <a:t>2. Select OSD language menu (default</a:t>
            </a:r>
            <a:r>
              <a:rPr kumimoji="0" lang="ko-KR" altLang="en-US" sz="1400" b="1" dirty="0" smtClean="0"/>
              <a:t> </a:t>
            </a:r>
            <a:r>
              <a:rPr kumimoji="0" lang="en-US" altLang="ko-KR" sz="1400" b="1" dirty="0" smtClean="0"/>
              <a:t>: </a:t>
            </a:r>
            <a:r>
              <a:rPr kumimoji="0" lang="en-US" altLang="ko-KR" sz="1400" b="1" dirty="0"/>
              <a:t>E</a:t>
            </a:r>
            <a:r>
              <a:rPr kumimoji="0" lang="en-US" altLang="ko-KR" sz="1400" b="1" dirty="0" smtClean="0"/>
              <a:t>nglish)</a:t>
            </a:r>
          </a:p>
        </p:txBody>
      </p:sp>
      <p:sp>
        <p:nvSpPr>
          <p:cNvPr id="11" name="TextBox 14"/>
          <p:cNvSpPr txBox="1">
            <a:spLocks noChangeArrowheads="1"/>
          </p:cNvSpPr>
          <p:nvPr/>
        </p:nvSpPr>
        <p:spPr bwMode="auto">
          <a:xfrm>
            <a:off x="889560" y="5121979"/>
            <a:ext cx="3297698" cy="430887"/>
          </a:xfrm>
          <a:prstGeom prst="rect">
            <a:avLst/>
          </a:prstGeom>
          <a:noFill/>
          <a:ln w="9525">
            <a:noFill/>
            <a:miter lim="800000"/>
            <a:headEnd/>
            <a:tailEnd/>
          </a:ln>
        </p:spPr>
        <p:txBody>
          <a:bodyPr wrap="none">
            <a:spAutoFit/>
          </a:bodyPr>
          <a:lstStyle/>
          <a:p>
            <a:pPr algn="l" rtl="0"/>
            <a:r>
              <a:rPr kumimoji="0" lang="en-US" altLang="ko-KR" sz="1100" dirty="0" smtClean="0"/>
              <a:t>Select the OSD language. </a:t>
            </a:r>
            <a:endParaRPr kumimoji="0" lang="en-US" altLang="ko-KR" sz="1100" dirty="0"/>
          </a:p>
          <a:p>
            <a:pPr algn="l" rtl="0"/>
            <a:r>
              <a:rPr kumimoji="0" lang="en-US" altLang="ko-KR" sz="1100" dirty="0" smtClean="0">
                <a:sym typeface="Wingdings" pitchFamily="2" charset="2"/>
              </a:rPr>
              <a:t>Setting  Look and Feel   Menu Language  Select</a:t>
            </a:r>
            <a:r>
              <a:rPr kumimoji="0" lang="ko-KR" altLang="en-US" sz="1100" dirty="0" smtClean="0">
                <a:sym typeface="Wingdings" pitchFamily="2" charset="2"/>
              </a:rPr>
              <a:t> </a:t>
            </a:r>
            <a:endParaRPr kumimoji="0" lang="en-US" altLang="ko-KR" sz="1100" dirty="0" smtClean="0">
              <a:sym typeface="Wingdings" pitchFamily="2" charset="2"/>
            </a:endParaRPr>
          </a:p>
        </p:txBody>
      </p:sp>
      <p:sp>
        <p:nvSpPr>
          <p:cNvPr id="12" name="TextBox 14"/>
          <p:cNvSpPr txBox="1">
            <a:spLocks noChangeArrowheads="1"/>
          </p:cNvSpPr>
          <p:nvPr/>
        </p:nvSpPr>
        <p:spPr bwMode="auto">
          <a:xfrm>
            <a:off x="1109563" y="5824739"/>
            <a:ext cx="4700839" cy="307777"/>
          </a:xfrm>
          <a:prstGeom prst="rect">
            <a:avLst/>
          </a:prstGeom>
          <a:noFill/>
          <a:ln w="9525">
            <a:noFill/>
            <a:miter lim="800000"/>
            <a:headEnd/>
            <a:tailEnd/>
          </a:ln>
        </p:spPr>
        <p:txBody>
          <a:bodyPr wrap="none">
            <a:spAutoFit/>
          </a:bodyPr>
          <a:lstStyle/>
          <a:p>
            <a:pPr algn="l" rtl="0"/>
            <a:r>
              <a:rPr kumimoji="0" lang="en-US" altLang="ko-KR" sz="1400" b="1" dirty="0" smtClean="0"/>
              <a:t>3. Select </a:t>
            </a:r>
            <a:r>
              <a:rPr lang="en-US" altLang="ko-KR" sz="1400" b="1" dirty="0"/>
              <a:t>S</a:t>
            </a:r>
            <a:r>
              <a:rPr kumimoji="0" lang="en-US" altLang="ko-KR" sz="1400" b="1" dirty="0" smtClean="0"/>
              <a:t>ubtitle\ID3-Tag encoding(default</a:t>
            </a:r>
            <a:r>
              <a:rPr kumimoji="0" lang="ko-KR" altLang="en-US" sz="1400" b="1" dirty="0" smtClean="0"/>
              <a:t> </a:t>
            </a:r>
            <a:r>
              <a:rPr kumimoji="0" lang="en-US" altLang="ko-KR" sz="1400" b="1" dirty="0"/>
              <a:t>: Unicode(UTF8) )</a:t>
            </a:r>
            <a:endParaRPr kumimoji="0" lang="en-US" altLang="ko-KR" sz="1400" b="1" dirty="0" smtClean="0"/>
          </a:p>
        </p:txBody>
      </p:sp>
      <p:sp>
        <p:nvSpPr>
          <p:cNvPr id="13" name="TextBox 14"/>
          <p:cNvSpPr txBox="1">
            <a:spLocks noChangeArrowheads="1"/>
          </p:cNvSpPr>
          <p:nvPr/>
        </p:nvSpPr>
        <p:spPr bwMode="auto">
          <a:xfrm>
            <a:off x="870325" y="6116597"/>
            <a:ext cx="3187091" cy="430887"/>
          </a:xfrm>
          <a:prstGeom prst="rect">
            <a:avLst/>
          </a:prstGeom>
          <a:noFill/>
          <a:ln w="9525">
            <a:noFill/>
            <a:miter lim="800000"/>
            <a:headEnd/>
            <a:tailEnd/>
          </a:ln>
        </p:spPr>
        <p:txBody>
          <a:bodyPr wrap="none">
            <a:spAutoFit/>
          </a:bodyPr>
          <a:lstStyle/>
          <a:p>
            <a:pPr algn="l" rtl="0"/>
            <a:r>
              <a:rPr kumimoji="0" lang="en-US" altLang="ko-KR" sz="1100" dirty="0" smtClean="0"/>
              <a:t>Select the subtitle code.</a:t>
            </a:r>
          </a:p>
          <a:p>
            <a:pPr algn="l" rtl="0"/>
            <a:r>
              <a:rPr kumimoji="0" lang="en-US" altLang="ko-KR" sz="1100" dirty="0" smtClean="0">
                <a:sym typeface="Wingdings" pitchFamily="2" charset="2"/>
              </a:rPr>
              <a:t>Setting  Look and Feel   Text Encoding  Select.</a:t>
            </a:r>
            <a:endParaRPr kumimoji="0" lang="en-US" altLang="ko-KR" sz="1100" dirty="0" smtClean="0"/>
          </a:p>
        </p:txBody>
      </p:sp>
      <p:sp>
        <p:nvSpPr>
          <p:cNvPr id="15" name="TextBox 14"/>
          <p:cNvSpPr txBox="1">
            <a:spLocks noChangeArrowheads="1"/>
          </p:cNvSpPr>
          <p:nvPr/>
        </p:nvSpPr>
        <p:spPr bwMode="auto">
          <a:xfrm>
            <a:off x="1054869" y="6758552"/>
            <a:ext cx="1997663" cy="307777"/>
          </a:xfrm>
          <a:prstGeom prst="rect">
            <a:avLst/>
          </a:prstGeom>
          <a:noFill/>
          <a:ln w="9525">
            <a:noFill/>
            <a:miter lim="800000"/>
            <a:headEnd/>
            <a:tailEnd/>
          </a:ln>
        </p:spPr>
        <p:txBody>
          <a:bodyPr wrap="none">
            <a:spAutoFit/>
          </a:bodyPr>
          <a:lstStyle/>
          <a:p>
            <a:pPr algn="l" rtl="0"/>
            <a:r>
              <a:rPr kumimoji="0" lang="en-US" altLang="ko-KR" sz="1400" b="1" dirty="0" smtClean="0"/>
              <a:t>4. Select Audio Output.  </a:t>
            </a:r>
            <a:endParaRPr kumimoji="0" lang="en-US" altLang="ko-KR" sz="1000" dirty="0" smtClean="0"/>
          </a:p>
        </p:txBody>
      </p:sp>
      <p:sp>
        <p:nvSpPr>
          <p:cNvPr id="16" name="TextBox 14"/>
          <p:cNvSpPr txBox="1">
            <a:spLocks noChangeArrowheads="1"/>
          </p:cNvSpPr>
          <p:nvPr/>
        </p:nvSpPr>
        <p:spPr bwMode="auto">
          <a:xfrm>
            <a:off x="971250" y="7042654"/>
            <a:ext cx="3379451" cy="1277273"/>
          </a:xfrm>
          <a:prstGeom prst="rect">
            <a:avLst/>
          </a:prstGeom>
          <a:noFill/>
          <a:ln w="9525">
            <a:noFill/>
            <a:miter lim="800000"/>
            <a:headEnd/>
            <a:tailEnd/>
          </a:ln>
        </p:spPr>
        <p:txBody>
          <a:bodyPr wrap="none">
            <a:spAutoFit/>
          </a:bodyPr>
          <a:lstStyle/>
          <a:p>
            <a:pPr algn="l" rtl="0"/>
            <a:r>
              <a:rPr kumimoji="0" lang="en-US" altLang="ko-KR" sz="1100" dirty="0" smtClean="0"/>
              <a:t>Select the audio setting according to your audio system.</a:t>
            </a:r>
          </a:p>
          <a:p>
            <a:pPr algn="l" rtl="0"/>
            <a:endParaRPr kumimoji="0" lang="en-US" altLang="ko-KR" sz="1100" b="1" dirty="0" smtClean="0"/>
          </a:p>
          <a:p>
            <a:pPr algn="l" rtl="0"/>
            <a:r>
              <a:rPr kumimoji="0" lang="en-US" altLang="ko-KR" sz="1100" b="1" dirty="0" smtClean="0"/>
              <a:t>HDMI </a:t>
            </a:r>
            <a:r>
              <a:rPr kumimoji="0" lang="en-US" altLang="ko-KR" sz="1100" b="1" dirty="0" err="1" smtClean="0"/>
              <a:t>Outut</a:t>
            </a:r>
            <a:endParaRPr kumimoji="0" lang="en-US" altLang="ko-KR" sz="1100" b="1" dirty="0" smtClean="0"/>
          </a:p>
          <a:p>
            <a:pPr algn="l" rtl="0"/>
            <a:r>
              <a:rPr kumimoji="0" lang="en-US" altLang="ko-KR" sz="1100" dirty="0" smtClean="0">
                <a:sym typeface="Wingdings" pitchFamily="2" charset="2"/>
              </a:rPr>
              <a:t>Setting  Audio   HDMI Output  Select</a:t>
            </a:r>
          </a:p>
          <a:p>
            <a:pPr algn="l" rtl="0"/>
            <a:endParaRPr kumimoji="0" lang="en-US" altLang="ko-KR" sz="1100" b="1" dirty="0" smtClean="0">
              <a:sym typeface="Wingdings" pitchFamily="2" charset="2"/>
            </a:endParaRPr>
          </a:p>
          <a:p>
            <a:pPr algn="l" rtl="0"/>
            <a:r>
              <a:rPr kumimoji="0" lang="en-US" altLang="ko-KR" sz="1100" b="1" dirty="0" smtClean="0">
                <a:sym typeface="Wingdings" pitchFamily="2" charset="2"/>
              </a:rPr>
              <a:t>SPDIF Output</a:t>
            </a:r>
          </a:p>
          <a:p>
            <a:pPr algn="l" rtl="0"/>
            <a:r>
              <a:rPr kumimoji="0" lang="en-US" altLang="ko-KR" sz="1100" dirty="0" smtClean="0">
                <a:sym typeface="Wingdings" pitchFamily="2" charset="2"/>
              </a:rPr>
              <a:t>Setting </a:t>
            </a:r>
            <a:r>
              <a:rPr kumimoji="0" lang="en-US" altLang="ko-KR" sz="1100" dirty="0">
                <a:sym typeface="Wingdings" pitchFamily="2" charset="2"/>
              </a:rPr>
              <a:t> </a:t>
            </a:r>
            <a:r>
              <a:rPr kumimoji="0" lang="en-US" altLang="ko-KR" sz="1100" dirty="0" smtClean="0">
                <a:sym typeface="Wingdings" pitchFamily="2" charset="2"/>
              </a:rPr>
              <a:t>Audio  </a:t>
            </a:r>
            <a:r>
              <a:rPr kumimoji="0" lang="en-US" altLang="ko-KR" sz="1100" dirty="0">
                <a:sym typeface="Wingdings" pitchFamily="2" charset="2"/>
              </a:rPr>
              <a:t> </a:t>
            </a:r>
            <a:r>
              <a:rPr kumimoji="0" lang="en-US" altLang="ko-KR" sz="1100" dirty="0" smtClean="0">
                <a:sym typeface="Wingdings" pitchFamily="2" charset="2"/>
              </a:rPr>
              <a:t>SPDIF Output  Select</a:t>
            </a:r>
            <a:endParaRPr kumimoji="0" lang="en-US" altLang="ko-KR" sz="1100" dirty="0">
              <a:sym typeface="Wingdings" pitchFamily="2" charset="2"/>
            </a:endParaRPr>
          </a:p>
        </p:txBody>
      </p:sp>
      <p:sp>
        <p:nvSpPr>
          <p:cNvPr id="17" name="TextBox 2"/>
          <p:cNvSpPr txBox="1">
            <a:spLocks noChangeArrowheads="1"/>
          </p:cNvSpPr>
          <p:nvPr/>
        </p:nvSpPr>
        <p:spPr bwMode="auto">
          <a:xfrm>
            <a:off x="2060848" y="417635"/>
            <a:ext cx="2667958" cy="523220"/>
          </a:xfrm>
          <a:prstGeom prst="rect">
            <a:avLst/>
          </a:prstGeom>
          <a:noFill/>
          <a:ln w="9525">
            <a:noFill/>
            <a:miter lim="800000"/>
            <a:headEnd/>
            <a:tailEnd/>
          </a:ln>
        </p:spPr>
        <p:txBody>
          <a:bodyPr wrap="square">
            <a:spAutoFit/>
          </a:bodyPr>
          <a:lstStyle/>
          <a:p>
            <a:pPr algn="l" rtl="0"/>
            <a:r>
              <a:rPr lang="en-US" altLang="ko-KR" sz="2800" b="1" dirty="0" smtClean="0"/>
              <a:t>Basic Setup</a:t>
            </a:r>
            <a:endParaRPr lang="ko-KR" altLang="ko-KR" sz="2800" dirty="0"/>
          </a:p>
        </p:txBody>
      </p:sp>
      <p:pic>
        <p:nvPicPr>
          <p:cNvPr id="18" name="Picture 17" descr="C:\Users\Jake\Downloads\rc\ixtreamerRC_16.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00306" y="3071803"/>
            <a:ext cx="720000" cy="34888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27759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번호 개체 틀 1"/>
          <p:cNvSpPr>
            <a:spLocks noGrp="1"/>
          </p:cNvSpPr>
          <p:nvPr>
            <p:ph type="sldNum" sz="quarter" idx="10"/>
          </p:nvPr>
        </p:nvSpPr>
        <p:spPr bwMode="auto">
          <a:noFill/>
          <a:ln>
            <a:miter lim="800000"/>
            <a:headEnd/>
            <a:tailEnd/>
          </a:ln>
        </p:spPr>
        <p:txBody>
          <a:bodyPr/>
          <a:lstStyle/>
          <a:p>
            <a:pPr rtl="0"/>
            <a:fld id="{4B5291D4-43E2-4D0B-B617-D8E1D3F9467E}" type="slidenum">
              <a:rPr lang="he-IL" altLang="en-US" smtClean="0"/>
              <a:pPr rtl="0"/>
              <a:t>14</a:t>
            </a:fld>
            <a:endParaRPr lang="en-US" altLang="ko-KR" smtClean="0"/>
          </a:p>
        </p:txBody>
      </p:sp>
      <p:sp>
        <p:nvSpPr>
          <p:cNvPr id="27656" name="TextBox 17"/>
          <p:cNvSpPr txBox="1">
            <a:spLocks noChangeArrowheads="1"/>
          </p:cNvSpPr>
          <p:nvPr/>
        </p:nvSpPr>
        <p:spPr bwMode="auto">
          <a:xfrm>
            <a:off x="428626" y="1077059"/>
            <a:ext cx="703782" cy="323165"/>
          </a:xfrm>
          <a:prstGeom prst="rect">
            <a:avLst/>
          </a:prstGeom>
          <a:noFill/>
          <a:ln w="9525">
            <a:noFill/>
            <a:miter lim="800000"/>
            <a:headEnd/>
            <a:tailEnd/>
          </a:ln>
        </p:spPr>
        <p:txBody>
          <a:bodyPr wrap="none">
            <a:spAutoFit/>
          </a:bodyPr>
          <a:lstStyle/>
          <a:p>
            <a:pPr algn="l" rtl="0"/>
            <a:r>
              <a:rPr kumimoji="0" lang="en-US" altLang="ko-KR" sz="1500" b="1" dirty="0" smtClean="0">
                <a:latin typeface="Arial" pitchFamily="34" charset="0"/>
                <a:cs typeface="Arial" pitchFamily="34" charset="0"/>
              </a:rPr>
              <a:t>Video</a:t>
            </a:r>
            <a:endParaRPr kumimoji="0" lang="ko-KR" altLang="en-US" sz="1500" b="1" dirty="0">
              <a:latin typeface="Arial" pitchFamily="34" charset="0"/>
              <a:cs typeface="Arial" pitchFamily="34" charset="0"/>
            </a:endParaRPr>
          </a:p>
        </p:txBody>
      </p:sp>
      <p:pic>
        <p:nvPicPr>
          <p:cNvPr id="16" name="그림 15"/>
          <p:cNvPicPr>
            <a:picLocks noChangeAspect="1"/>
          </p:cNvPicPr>
          <p:nvPr/>
        </p:nvPicPr>
        <p:blipFill>
          <a:blip r:embed="rId3" cstate="print"/>
          <a:stretch>
            <a:fillRect/>
          </a:stretch>
        </p:blipFill>
        <p:spPr>
          <a:xfrm>
            <a:off x="779172" y="1406747"/>
            <a:ext cx="4984615" cy="2803845"/>
          </a:xfrm>
          <a:prstGeom prst="rect">
            <a:avLst/>
          </a:prstGeom>
        </p:spPr>
      </p:pic>
      <p:sp>
        <p:nvSpPr>
          <p:cNvPr id="19"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20" name="모서리가 둥근 직사각형 19"/>
          <p:cNvSpPr/>
          <p:nvPr/>
        </p:nvSpPr>
        <p:spPr>
          <a:xfrm>
            <a:off x="500042" y="7826134"/>
            <a:ext cx="5743596" cy="784196"/>
          </a:xfrm>
          <a:prstGeom prst="roundRect">
            <a:avLst>
              <a:gd name="adj" fmla="val 7271"/>
            </a:avLst>
          </a:prstGeom>
          <a:solidFill>
            <a:schemeClr val="bg1">
              <a:lumMod val="8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a:p>
        </p:txBody>
      </p:sp>
      <p:sp>
        <p:nvSpPr>
          <p:cNvPr id="21" name="직사각형 7"/>
          <p:cNvSpPr>
            <a:spLocks noChangeArrowheads="1"/>
          </p:cNvSpPr>
          <p:nvPr/>
        </p:nvSpPr>
        <p:spPr bwMode="auto">
          <a:xfrm>
            <a:off x="428604" y="4308229"/>
            <a:ext cx="5715000" cy="384721"/>
          </a:xfrm>
          <a:prstGeom prst="rect">
            <a:avLst/>
          </a:prstGeom>
          <a:noFill/>
          <a:ln w="9525">
            <a:noFill/>
            <a:miter lim="800000"/>
            <a:headEnd/>
            <a:tailEnd/>
          </a:ln>
        </p:spPr>
        <p:txBody>
          <a:bodyPr>
            <a:spAutoFit/>
          </a:bodyPr>
          <a:lstStyle/>
          <a:p>
            <a:pPr marL="342900" indent="-342900" algn="l" rtl="0" eaLnBrk="0" hangingPunct="0"/>
            <a:r>
              <a:rPr kumimoji="0" lang="en-US" altLang="ko-KR" sz="1000" b="1" dirty="0" smtClean="0">
                <a:solidFill>
                  <a:srgbClr val="FF0000"/>
                </a:solidFill>
                <a:latin typeface="+mn-ea"/>
                <a:ea typeface="+mn-ea"/>
              </a:rPr>
              <a:t>TV System</a:t>
            </a:r>
            <a:endParaRPr kumimoji="0" lang="en-US" altLang="ko-KR" sz="1000" b="1" dirty="0">
              <a:solidFill>
                <a:srgbClr val="FF0000"/>
              </a:solidFill>
              <a:latin typeface="+mn-ea"/>
              <a:ea typeface="+mn-ea"/>
            </a:endParaRPr>
          </a:p>
          <a:p>
            <a:pPr marL="342900" indent="-342900" algn="l" rtl="0" eaLnBrk="0" hangingPunct="0"/>
            <a:r>
              <a:rPr lang="en-US" altLang="ko-KR" sz="900" dirty="0" smtClean="0"/>
              <a:t>You will be able to select proper display resolution and video output type.</a:t>
            </a:r>
            <a:endParaRPr kumimoji="0" lang="en-US" altLang="ko-KR" sz="900" dirty="0" smtClean="0">
              <a:latin typeface="+mn-ea"/>
              <a:ea typeface="+mn-ea"/>
            </a:endParaRPr>
          </a:p>
        </p:txBody>
      </p:sp>
      <p:sp>
        <p:nvSpPr>
          <p:cNvPr id="22" name="TextBox 12"/>
          <p:cNvSpPr txBox="1">
            <a:spLocks noChangeArrowheads="1"/>
          </p:cNvSpPr>
          <p:nvPr/>
        </p:nvSpPr>
        <p:spPr bwMode="auto">
          <a:xfrm>
            <a:off x="428604" y="7143768"/>
            <a:ext cx="5929354" cy="523220"/>
          </a:xfrm>
          <a:prstGeom prst="rect">
            <a:avLst/>
          </a:prstGeom>
          <a:noFill/>
          <a:ln w="9525">
            <a:noFill/>
            <a:miter lim="800000"/>
            <a:headEnd/>
            <a:tailEnd/>
          </a:ln>
        </p:spPr>
        <p:txBody>
          <a:bodyPr wrap="square">
            <a:spAutoFit/>
          </a:bodyPr>
          <a:lstStyle/>
          <a:p>
            <a:pPr marL="342900" indent="-457200" algn="l" rtl="0" eaLnBrk="0" hangingPunct="0">
              <a:spcBef>
                <a:spcPts val="0"/>
              </a:spcBef>
            </a:pPr>
            <a:r>
              <a:rPr kumimoji="0" lang="en-US" altLang="ko-KR" sz="1000" b="1" kern="0" dirty="0" smtClean="0">
                <a:solidFill>
                  <a:srgbClr val="FF0000"/>
                </a:solidFill>
                <a:latin typeface="+mn-ea"/>
                <a:ea typeface="+mn-ea"/>
              </a:rPr>
              <a:t>1080P 24Hz</a:t>
            </a:r>
            <a:endParaRPr kumimoji="0" lang="en-US" altLang="ko-KR" sz="1000" b="1" kern="0" dirty="0">
              <a:solidFill>
                <a:srgbClr val="FF0000"/>
              </a:solidFill>
              <a:latin typeface="+mn-ea"/>
              <a:ea typeface="+mn-ea"/>
            </a:endParaRPr>
          </a:p>
          <a:p>
            <a:pPr marL="342900" indent="-457200" algn="l" rtl="0" eaLnBrk="0" hangingPunct="0">
              <a:spcBef>
                <a:spcPts val="0"/>
              </a:spcBef>
            </a:pPr>
            <a:r>
              <a:rPr lang="en-US" altLang="ko-KR" sz="900" dirty="0" smtClean="0"/>
              <a:t>This feature allows you 1080P 24Hz  output when playing </a:t>
            </a:r>
            <a:r>
              <a:rPr lang="en-US" altLang="ko-KR" sz="900" dirty="0" err="1" smtClean="0"/>
              <a:t>Blu</a:t>
            </a:r>
            <a:r>
              <a:rPr lang="en-US" altLang="ko-KR" sz="900" dirty="0" smtClean="0"/>
              <a:t>-ray files (BD); however, this function is </a:t>
            </a:r>
          </a:p>
          <a:p>
            <a:pPr marL="342900" indent="-457200" algn="l" rtl="0" eaLnBrk="0" hangingPunct="0">
              <a:spcBef>
                <a:spcPts val="0"/>
              </a:spcBef>
            </a:pPr>
            <a:r>
              <a:rPr lang="en-US" altLang="ko-KR" sz="900" dirty="0" smtClean="0"/>
              <a:t>only available when </a:t>
            </a:r>
            <a:r>
              <a:rPr lang="en-US" altLang="ko-KR" sz="900" dirty="0" err="1" smtClean="0"/>
              <a:t>Xtreamer</a:t>
            </a:r>
            <a:r>
              <a:rPr lang="en-US" altLang="ko-KR" sz="900" dirty="0" smtClean="0"/>
              <a:t> is connected using a HDMI cable to a TV that supports 24Hz frame rate.</a:t>
            </a:r>
            <a:endParaRPr kumimoji="0" lang="en-US" altLang="ko-KR" sz="900" kern="0" dirty="0" smtClean="0">
              <a:latin typeface="+mn-ea"/>
            </a:endParaRPr>
          </a:p>
        </p:txBody>
      </p:sp>
      <p:graphicFrame>
        <p:nvGraphicFramePr>
          <p:cNvPr id="24" name="표 23"/>
          <p:cNvGraphicFramePr>
            <a:graphicFrameLocks noGrp="1"/>
          </p:cNvGraphicFramePr>
          <p:nvPr/>
        </p:nvGraphicFramePr>
        <p:xfrm>
          <a:off x="500042" y="4719707"/>
          <a:ext cx="5643562" cy="1012873"/>
        </p:xfrm>
        <a:graphic>
          <a:graphicData uri="http://schemas.openxmlformats.org/drawingml/2006/table">
            <a:tbl>
              <a:tblPr firstRow="1" bandRow="1">
                <a:tableStyleId>{5C22544A-7EE6-4342-B048-85BDC9FD1C3A}</a:tableStyleId>
              </a:tblPr>
              <a:tblGrid>
                <a:gridCol w="1039604"/>
                <a:gridCol w="4603958"/>
              </a:tblGrid>
              <a:tr h="211015">
                <a:tc>
                  <a:txBody>
                    <a:bodyPr/>
                    <a:lstStyle/>
                    <a:p>
                      <a:pPr algn="ctr" latinLnBrk="1"/>
                      <a:r>
                        <a:rPr kumimoji="0" lang="en-US" altLang="ko-KR" sz="800" b="1" dirty="0" smtClean="0">
                          <a:solidFill>
                            <a:schemeClr val="tx1"/>
                          </a:solidFill>
                          <a:latin typeface="Arial" pitchFamily="34" charset="0"/>
                          <a:ea typeface="+mn-ea"/>
                          <a:cs typeface="Arial" pitchFamily="34" charset="0"/>
                        </a:rPr>
                        <a:t>PAL (B) (50Hz) </a:t>
                      </a:r>
                      <a:endParaRPr lang="ko-KR" altLang="en-US" sz="800" b="1"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rtl="0" latinLnBrk="1"/>
                      <a:r>
                        <a:rPr lang="en-US" altLang="ko-KR" sz="800" b="0" kern="1200" dirty="0" smtClean="0">
                          <a:solidFill>
                            <a:schemeClr val="tx1"/>
                          </a:solidFill>
                          <a:latin typeface="Arial" pitchFamily="34" charset="0"/>
                          <a:ea typeface="+mn-ea"/>
                          <a:cs typeface="Arial" pitchFamily="34" charset="0"/>
                        </a:rPr>
                        <a:t>Europe, Greenland, South Africa, the Middle East, China, Austria, India, Indonesia.</a:t>
                      </a:r>
                      <a:endParaRPr lang="ko-KR" altLang="en-US" sz="800" b="0"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1015">
                <a:tc>
                  <a:txBody>
                    <a:bodyPr/>
                    <a:lstStyle/>
                    <a:p>
                      <a:pPr algn="ctr" latinLnBrk="1"/>
                      <a:r>
                        <a:rPr kumimoji="0" lang="en-US" altLang="ko-KR" sz="800" b="1" dirty="0" smtClean="0">
                          <a:solidFill>
                            <a:schemeClr val="tx1"/>
                          </a:solidFill>
                          <a:latin typeface="Arial" pitchFamily="34" charset="0"/>
                          <a:ea typeface="+mn-ea"/>
                          <a:cs typeface="Arial" pitchFamily="34" charset="0"/>
                        </a:rPr>
                        <a:t>NTSC (60Hz) </a:t>
                      </a:r>
                      <a:endParaRPr lang="ko-KR" altLang="en-US" sz="800" b="1"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42900" indent="-342900" algn="l" rtl="0" eaLnBrk="0" hangingPunct="0">
                        <a:spcBef>
                          <a:spcPct val="20000"/>
                        </a:spcBef>
                      </a:pPr>
                      <a:r>
                        <a:rPr lang="en-US" altLang="ko-KR" sz="800" b="0" kern="1200" dirty="0" smtClean="0">
                          <a:solidFill>
                            <a:schemeClr val="tx1"/>
                          </a:solidFill>
                          <a:latin typeface="Arial" pitchFamily="34" charset="0"/>
                          <a:ea typeface="+mn-ea"/>
                          <a:cs typeface="Arial" pitchFamily="34" charset="0"/>
                        </a:rPr>
                        <a:t>Korea, the USA, Japan, Canada, Taiwan, the Philippines, Colombia.</a:t>
                      </a:r>
                      <a:endParaRPr lang="ko-KR" altLang="en-US" sz="800" b="0"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0843">
                <a:tc>
                  <a:txBody>
                    <a:bodyPr/>
                    <a:lstStyle/>
                    <a:p>
                      <a:pPr algn="ctr" latinLnBrk="1"/>
                      <a:r>
                        <a:rPr lang="en-US" altLang="ko-KR" sz="800" b="1" kern="1200" dirty="0" smtClean="0">
                          <a:solidFill>
                            <a:schemeClr val="dk1"/>
                          </a:solidFill>
                          <a:latin typeface="Arial" pitchFamily="34" charset="0"/>
                          <a:ea typeface="+mn-ea"/>
                          <a:cs typeface="Arial" pitchFamily="34" charset="0"/>
                        </a:rPr>
                        <a:t>Display Resolution</a:t>
                      </a:r>
                      <a:endParaRPr lang="ko-KR" altLang="en-US" sz="800" b="1"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rtl="0" latinLnBrk="1"/>
                      <a:r>
                        <a:rPr lang="en-US" altLang="ko-KR" sz="800" kern="1200" dirty="0" smtClean="0">
                          <a:solidFill>
                            <a:schemeClr val="dk1"/>
                          </a:solidFill>
                          <a:latin typeface="Arial" pitchFamily="34" charset="0"/>
                          <a:ea typeface="+mn-ea"/>
                          <a:cs typeface="Arial" pitchFamily="34" charset="0"/>
                        </a:rPr>
                        <a:t>HDMI Auto / NTSC / PAL / 480P / 576P / 720P 50Hz / 720P 60Hz / 1080i 50Hz / 1080i 60Hz / 1080P 50Hz / 1080P Supported.</a:t>
                      </a:r>
                      <a:endParaRPr lang="ko-KR" altLang="ko-KR" sz="800" kern="1200" dirty="0" smtClean="0">
                        <a:solidFill>
                          <a:schemeClr val="dk1"/>
                        </a:solidFill>
                        <a:latin typeface="Arial" pitchFamily="34" charset="0"/>
                        <a:ea typeface="+mn-ea"/>
                        <a:cs typeface="Arial" pitchFamily="34" charset="0"/>
                      </a:endParaRPr>
                    </a:p>
                    <a:p>
                      <a:pPr algn="l" rtl="0"/>
                      <a:r>
                        <a:rPr lang="en-US" altLang="ko-KR" sz="800" kern="1200" dirty="0" smtClean="0">
                          <a:solidFill>
                            <a:schemeClr val="dk1"/>
                          </a:solidFill>
                          <a:latin typeface="Arial" pitchFamily="34" charset="0"/>
                          <a:ea typeface="+mn-ea"/>
                          <a:cs typeface="Arial" pitchFamily="34" charset="0"/>
                        </a:rPr>
                        <a:t>※ In some cases, display resolution on your TV can not be supported due to inactivity; therefore, you should check your TV specification.</a:t>
                      </a:r>
                      <a:endParaRPr kumimoji="0" lang="en-US" altLang="ko-KR" sz="800" b="0" dirty="0" smtClean="0">
                        <a:solidFill>
                          <a:schemeClr val="tx1"/>
                        </a:solidFill>
                        <a:latin typeface="Arial" pitchFamily="34" charset="0"/>
                        <a:ea typeface="+mn-ea"/>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7" name="직사각형 26"/>
          <p:cNvSpPr/>
          <p:nvPr/>
        </p:nvSpPr>
        <p:spPr>
          <a:xfrm>
            <a:off x="857232" y="7848993"/>
            <a:ext cx="5429288" cy="800219"/>
          </a:xfrm>
          <a:prstGeom prst="rect">
            <a:avLst/>
          </a:prstGeom>
        </p:spPr>
        <p:txBody>
          <a:bodyPr wrap="square">
            <a:spAutoFit/>
          </a:bodyPr>
          <a:lstStyle/>
          <a:p>
            <a:pPr algn="l" rtl="0"/>
            <a:r>
              <a:rPr lang="en-US" altLang="ko-KR" sz="1000" b="1" dirty="0" smtClean="0">
                <a:latin typeface="+mn-ea"/>
                <a:ea typeface="+mn-ea"/>
              </a:rPr>
              <a:t>Note for 1080p 24p</a:t>
            </a:r>
            <a:endParaRPr lang="en-US" altLang="ko-KR" sz="500" dirty="0" smtClean="0">
              <a:latin typeface="+mn-ea"/>
              <a:ea typeface="+mn-ea"/>
            </a:endParaRPr>
          </a:p>
          <a:p>
            <a:pPr algn="l" rtl="0"/>
            <a:r>
              <a:rPr lang="en-US" altLang="ko-KR" sz="900" dirty="0" smtClean="0"/>
              <a:t>- TV, AV amp and media file you use must support 1080P 24Hz  and your media file should be  </a:t>
            </a:r>
          </a:p>
          <a:p>
            <a:pPr algn="l" rtl="0"/>
            <a:r>
              <a:rPr lang="en-US" altLang="ko-KR" sz="900" dirty="0" smtClean="0"/>
              <a:t>  encoded 1080P 23.976fps.</a:t>
            </a:r>
            <a:endParaRPr lang="ko-KR" altLang="ko-KR" sz="900" dirty="0" smtClean="0"/>
          </a:p>
          <a:p>
            <a:pPr algn="l" rtl="0"/>
            <a:r>
              <a:rPr lang="en-US" altLang="ko-KR" sz="900" dirty="0" smtClean="0"/>
              <a:t>- If video isn’t properly played by selecting [ON], you will be required to select [Off].</a:t>
            </a:r>
            <a:endParaRPr lang="ko-KR" altLang="ko-KR" sz="900" dirty="0" smtClean="0"/>
          </a:p>
          <a:p>
            <a:pPr algn="l" rtl="0"/>
            <a:r>
              <a:rPr lang="en-US" altLang="ko-KR" sz="900" dirty="0" smtClean="0"/>
              <a:t>- The initial TV screen can be flickering when you switch on “1080P 24Hz” mode</a:t>
            </a:r>
            <a:endParaRPr lang="ko-KR" altLang="ko-KR" sz="900" dirty="0"/>
          </a:p>
        </p:txBody>
      </p:sp>
      <p:pic>
        <p:nvPicPr>
          <p:cNvPr id="29" name="Picture 4" descr="I:\디자인 이미지\예쁜 아이콘 Icons best Collection(1573png)\NetByte Design Studio - 0366.png"/>
          <p:cNvPicPr>
            <a:picLocks noChangeAspect="1" noChangeArrowheads="1"/>
          </p:cNvPicPr>
          <p:nvPr/>
        </p:nvPicPr>
        <p:blipFill>
          <a:blip r:embed="rId4" cstate="print"/>
          <a:srcRect/>
          <a:stretch>
            <a:fillRect/>
          </a:stretch>
        </p:blipFill>
        <p:spPr bwMode="auto">
          <a:xfrm>
            <a:off x="556408" y="7908671"/>
            <a:ext cx="344984" cy="318447"/>
          </a:xfrm>
          <a:prstGeom prst="rect">
            <a:avLst/>
          </a:prstGeom>
          <a:noFill/>
          <a:ln w="9525">
            <a:noFill/>
            <a:miter lim="800000"/>
            <a:headEnd/>
            <a:tailEnd/>
          </a:ln>
        </p:spPr>
      </p:pic>
      <p:pic>
        <p:nvPicPr>
          <p:cNvPr id="13" name="Picture 12" descr="resolution.jpg"/>
          <p:cNvPicPr>
            <a:picLocks noChangeAspect="1"/>
          </p:cNvPicPr>
          <p:nvPr/>
        </p:nvPicPr>
        <p:blipFill>
          <a:blip r:embed="rId5" cstate="print"/>
          <a:stretch>
            <a:fillRect/>
          </a:stretch>
        </p:blipFill>
        <p:spPr>
          <a:xfrm>
            <a:off x="1714488" y="5786446"/>
            <a:ext cx="2643206" cy="148272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슬라이드 번호 개체 틀 1"/>
          <p:cNvSpPr>
            <a:spLocks noGrp="1"/>
          </p:cNvSpPr>
          <p:nvPr>
            <p:ph type="sldNum" sz="quarter" idx="10"/>
          </p:nvPr>
        </p:nvSpPr>
        <p:spPr>
          <a:xfrm>
            <a:off x="2643188" y="8805497"/>
            <a:ext cx="1600200" cy="184638"/>
          </a:xfrm>
        </p:spPr>
        <p:txBody>
          <a:bodyPr/>
          <a:lstStyle/>
          <a:p>
            <a:pPr rtl="0">
              <a:defRPr/>
            </a:pPr>
            <a:fld id="{6B3F611B-05CD-4DAC-885B-BDC5A9F4BC6F}" type="slidenum">
              <a:rPr lang="he-IL" altLang="en-US" smtClean="0"/>
              <a:pPr rtl="0">
                <a:defRPr/>
              </a:pPr>
              <a:t>15</a:t>
            </a:fld>
            <a:endParaRPr lang="en-US" altLang="ko-KR" dirty="0"/>
          </a:p>
        </p:txBody>
      </p:sp>
      <p:sp>
        <p:nvSpPr>
          <p:cNvPr id="12" name="TextBox 17"/>
          <p:cNvSpPr txBox="1">
            <a:spLocks noChangeArrowheads="1"/>
          </p:cNvSpPr>
          <p:nvPr/>
        </p:nvSpPr>
        <p:spPr bwMode="auto">
          <a:xfrm>
            <a:off x="428626" y="1077059"/>
            <a:ext cx="703782" cy="323165"/>
          </a:xfrm>
          <a:prstGeom prst="rect">
            <a:avLst/>
          </a:prstGeom>
          <a:noFill/>
          <a:ln w="9525">
            <a:noFill/>
            <a:miter lim="800000"/>
            <a:headEnd/>
            <a:tailEnd/>
          </a:ln>
        </p:spPr>
        <p:txBody>
          <a:bodyPr wrap="none">
            <a:spAutoFit/>
          </a:bodyPr>
          <a:lstStyle/>
          <a:p>
            <a:pPr algn="l" rtl="0"/>
            <a:r>
              <a:rPr kumimoji="0" lang="en-US" altLang="ko-KR" sz="1500" b="1" dirty="0" smtClean="0">
                <a:latin typeface="Arial" pitchFamily="34" charset="0"/>
                <a:cs typeface="Arial" pitchFamily="34" charset="0"/>
              </a:rPr>
              <a:t>Video</a:t>
            </a:r>
            <a:endParaRPr kumimoji="0" lang="ko-KR" altLang="en-US" sz="1500" b="1" dirty="0">
              <a:latin typeface="Arial" pitchFamily="34" charset="0"/>
              <a:cs typeface="Arial" pitchFamily="34" charset="0"/>
            </a:endParaRPr>
          </a:p>
        </p:txBody>
      </p:sp>
      <p:sp>
        <p:nvSpPr>
          <p:cNvPr id="10"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graphicFrame>
        <p:nvGraphicFramePr>
          <p:cNvPr id="11" name="Group 86"/>
          <p:cNvGraphicFramePr>
            <a:graphicFrameLocks noGrp="1"/>
          </p:cNvGraphicFramePr>
          <p:nvPr/>
        </p:nvGraphicFramePr>
        <p:xfrm>
          <a:off x="642918" y="4637943"/>
          <a:ext cx="5500726" cy="1396571"/>
        </p:xfrm>
        <a:graphic>
          <a:graphicData uri="http://schemas.openxmlformats.org/drawingml/2006/table">
            <a:tbl>
              <a:tblPr>
                <a:tableStyleId>{5940675A-B579-460E-94D1-54222C63F5DA}</a:tableStyleId>
              </a:tblPr>
              <a:tblGrid>
                <a:gridCol w="928694"/>
                <a:gridCol w="4572032"/>
              </a:tblGrid>
              <a:tr h="362946">
                <a:tc>
                  <a:txBody>
                    <a:body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1" lang="en-US" altLang="ko-KR" sz="800" b="1" u="none" strike="noStrike" cap="none" normalizeH="0" baseline="0" dirty="0" err="1" smtClean="0">
                          <a:ln>
                            <a:noFill/>
                          </a:ln>
                          <a:effectLst/>
                          <a:latin typeface="Arial" pitchFamily="34" charset="0"/>
                          <a:cs typeface="Arial" pitchFamily="34" charset="0"/>
                        </a:rPr>
                        <a:t>PanScan</a:t>
                      </a:r>
                      <a:r>
                        <a:rPr kumimoji="1" lang="en-US" altLang="ko-KR" sz="800" b="1" u="none" strike="noStrike" cap="none" normalizeH="0" baseline="0" dirty="0" smtClean="0">
                          <a:ln>
                            <a:noFill/>
                          </a:ln>
                          <a:effectLst/>
                          <a:latin typeface="Arial" pitchFamily="34" charset="0"/>
                          <a:cs typeface="Arial" pitchFamily="34" charset="0"/>
                        </a:rPr>
                        <a:t> 4:3</a:t>
                      </a:r>
                      <a:endParaRPr kumimoji="1" lang="ko-KR" altLang="en-US" sz="800" b="1"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solidFill>
                      <a:schemeClr val="bg1">
                        <a:lumMod val="85000"/>
                      </a:schemeClr>
                    </a:solidFill>
                  </a:tcPr>
                </a:tc>
                <a:tc>
                  <a:txBody>
                    <a:bodyPr/>
                    <a:lstStyle/>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16:9 Ratio converted to 4:3 Ratio is referred to as high definition TV. It will reduce</a:t>
                      </a:r>
                    </a:p>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scan lines to 4:3.</a:t>
                      </a:r>
                      <a:endParaRPr kumimoji="0" lang="en-US" altLang="ko-KR" sz="800" b="0"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tc>
              </a:tr>
              <a:tr h="362946">
                <a:tc>
                  <a:txBody>
                    <a:body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1" lang="en-US" altLang="ko-KR" sz="800" b="1" u="none" strike="noStrike" cap="none" normalizeH="0" baseline="0" dirty="0" err="1" smtClean="0">
                          <a:ln>
                            <a:noFill/>
                          </a:ln>
                          <a:effectLst/>
                          <a:latin typeface="Arial" pitchFamily="34" charset="0"/>
                          <a:cs typeface="Arial" pitchFamily="34" charset="0"/>
                        </a:rPr>
                        <a:t>LetterBox</a:t>
                      </a:r>
                      <a:r>
                        <a:rPr kumimoji="1" lang="en-US" altLang="ko-KR" sz="800" b="1" u="none" strike="noStrike" cap="none" normalizeH="0" baseline="0" dirty="0" smtClean="0">
                          <a:ln>
                            <a:noFill/>
                          </a:ln>
                          <a:effectLst/>
                          <a:latin typeface="Arial" pitchFamily="34" charset="0"/>
                          <a:cs typeface="Arial" pitchFamily="34" charset="0"/>
                        </a:rPr>
                        <a:t> 4:3</a:t>
                      </a:r>
                      <a:endParaRPr kumimoji="1" lang="ko-KR" altLang="en-US" sz="800" b="1"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solidFill>
                      <a:schemeClr val="bg1">
                        <a:lumMod val="85000"/>
                      </a:schemeClr>
                    </a:solidFill>
                  </a:tcPr>
                </a:tc>
                <a:tc>
                  <a:txBody>
                    <a:bodyPr/>
                    <a:lstStyle/>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16:9 Ratio converted to 4:3 Ratio is referred to as your TV. It will decompress image</a:t>
                      </a:r>
                    </a:p>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to 4:3.</a:t>
                      </a:r>
                      <a:endParaRPr kumimoji="0" lang="ko-KR" altLang="en-US" sz="800" b="0"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tc>
              </a:tr>
              <a:tr h="307733">
                <a:tc>
                  <a:txBody>
                    <a:body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1" lang="en-US" altLang="ko-KR" sz="800" b="1" u="none" strike="noStrike" cap="none" normalizeH="0" baseline="0" dirty="0" smtClean="0">
                          <a:ln>
                            <a:noFill/>
                          </a:ln>
                          <a:effectLst/>
                          <a:latin typeface="Arial" pitchFamily="34" charset="0"/>
                          <a:cs typeface="Arial" pitchFamily="34" charset="0"/>
                        </a:rPr>
                        <a:t>16:9</a:t>
                      </a:r>
                      <a:endParaRPr kumimoji="1" lang="ko-KR" altLang="en-US" sz="800" b="1"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solidFill>
                      <a:schemeClr val="bg1">
                        <a:lumMod val="85000"/>
                      </a:schemeClr>
                    </a:solidFill>
                  </a:tcPr>
                </a:tc>
                <a:tc>
                  <a:txBody>
                    <a:bodyPr/>
                    <a:lstStyle/>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Video is fully displayed in 16:9 DVD frame as well as 4:3 Ratio fully displayed.</a:t>
                      </a:r>
                      <a:endParaRPr kumimoji="0" lang="ko-KR" altLang="en-US" sz="800" b="0"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tc>
              </a:tr>
              <a:tr h="362946">
                <a:tc>
                  <a:txBody>
                    <a:bodyPr/>
                    <a:lstStyle/>
                    <a:p>
                      <a:pPr marL="0" marR="0" lvl="0" indent="0" algn="ctr" defTabSz="914400" rtl="0" eaLnBrk="0" fontAlgn="base" latinLnBrk="1" hangingPunct="0">
                        <a:lnSpc>
                          <a:spcPct val="100000"/>
                        </a:lnSpc>
                        <a:spcBef>
                          <a:spcPct val="20000"/>
                        </a:spcBef>
                        <a:spcAft>
                          <a:spcPct val="0"/>
                        </a:spcAft>
                        <a:buClrTx/>
                        <a:buSzTx/>
                        <a:buFontTx/>
                        <a:buNone/>
                        <a:tabLst/>
                      </a:pPr>
                      <a:r>
                        <a:rPr kumimoji="1" lang="en-US" altLang="ko-KR" sz="800" b="1" u="none" strike="noStrike" cap="none" normalizeH="0" baseline="0" dirty="0" smtClean="0">
                          <a:ln>
                            <a:noFill/>
                          </a:ln>
                          <a:effectLst/>
                          <a:latin typeface="Arial" pitchFamily="34" charset="0"/>
                          <a:cs typeface="Arial" pitchFamily="34" charset="0"/>
                        </a:rPr>
                        <a:t>16:10</a:t>
                      </a:r>
                      <a:endParaRPr kumimoji="1" lang="ko-KR" altLang="en-US" sz="800" b="1"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solidFill>
                      <a:schemeClr val="bg1">
                        <a:lumMod val="85000"/>
                      </a:schemeClr>
                    </a:solidFill>
                  </a:tcPr>
                </a:tc>
                <a:tc>
                  <a:txBody>
                    <a:bodyPr/>
                    <a:lstStyle/>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It enables you to add letterboxing bars above and below video screen, meanwhile,</a:t>
                      </a:r>
                    </a:p>
                    <a:p>
                      <a:pPr marL="342900" marR="0" lvl="0" indent="-342900" algn="l" defTabSz="914400" rtl="0" eaLnBrk="0" fontAlgn="base" latinLnBrk="1" hangingPunct="0">
                        <a:lnSpc>
                          <a:spcPct val="100000"/>
                        </a:lnSpc>
                        <a:spcBef>
                          <a:spcPct val="20000"/>
                        </a:spcBef>
                        <a:spcAft>
                          <a:spcPct val="0"/>
                        </a:spcAft>
                        <a:buClrTx/>
                        <a:buSzTx/>
                        <a:buFontTx/>
                        <a:buNone/>
                        <a:tabLst/>
                      </a:pPr>
                      <a:r>
                        <a:rPr lang="en-US" altLang="ko-KR" sz="800" kern="1200" dirty="0" smtClean="0">
                          <a:solidFill>
                            <a:schemeClr val="tx1"/>
                          </a:solidFill>
                          <a:latin typeface="Arial" pitchFamily="34" charset="0"/>
                          <a:ea typeface="+mn-ea"/>
                          <a:cs typeface="Arial" pitchFamily="34" charset="0"/>
                        </a:rPr>
                        <a:t>your TV maintains its aspect ratio of 16:9, e.g. 16:9=1920x1080 / 16:10=1920x1200.</a:t>
                      </a:r>
                      <a:endParaRPr kumimoji="0" lang="ko-KR" altLang="en-US" sz="800" b="0" i="0" u="none" strike="noStrike" cap="none" normalizeH="0" baseline="0" dirty="0" smtClean="0">
                        <a:ln>
                          <a:noFill/>
                        </a:ln>
                        <a:solidFill>
                          <a:schemeClr val="tx1"/>
                        </a:solidFill>
                        <a:effectLst/>
                        <a:latin typeface="Arial" pitchFamily="34" charset="0"/>
                        <a:ea typeface="+mn-ea"/>
                        <a:cs typeface="Arial" pitchFamily="34" charset="0"/>
                      </a:endParaRPr>
                    </a:p>
                  </a:txBody>
                  <a:tcPr marT="42203" marB="42203" anchor="ctr" horzOverflow="overflow"/>
                </a:tc>
              </a:tr>
            </a:tbl>
          </a:graphicData>
        </a:graphic>
      </p:graphicFrame>
      <p:sp>
        <p:nvSpPr>
          <p:cNvPr id="13" name="Rectangle 35"/>
          <p:cNvSpPr>
            <a:spLocks noChangeArrowheads="1"/>
          </p:cNvSpPr>
          <p:nvPr/>
        </p:nvSpPr>
        <p:spPr bwMode="auto">
          <a:xfrm>
            <a:off x="500042" y="6220569"/>
            <a:ext cx="5857916" cy="2242054"/>
          </a:xfrm>
          <a:prstGeom prst="rect">
            <a:avLst/>
          </a:prstGeom>
          <a:noFill/>
          <a:ln w="9525">
            <a:noFill/>
            <a:miter lim="800000"/>
            <a:headEnd/>
            <a:tailEnd/>
          </a:ln>
        </p:spPr>
        <p:txBody>
          <a:bodyPr lIns="92075" tIns="46038" rIns="92075" bIns="46038"/>
          <a:lstStyle/>
          <a:p>
            <a:pPr marL="342900" indent="-342900" algn="l" rtl="0" eaLnBrk="0" hangingPunct="0"/>
            <a:r>
              <a:rPr kumimoji="0" lang="en-US" altLang="ko-KR" sz="1000" b="1" dirty="0" smtClean="0">
                <a:solidFill>
                  <a:srgbClr val="FF0000"/>
                </a:solidFill>
                <a:latin typeface="+mn-ea"/>
                <a:ea typeface="+mn-ea"/>
              </a:rPr>
              <a:t>Brightness</a:t>
            </a:r>
            <a:endParaRPr kumimoji="0" lang="en-US" altLang="ko-KR" sz="1000" b="1" dirty="0">
              <a:solidFill>
                <a:srgbClr val="FF0000"/>
              </a:solidFill>
              <a:latin typeface="+mn-ea"/>
              <a:ea typeface="+mn-ea"/>
            </a:endParaRPr>
          </a:p>
          <a:p>
            <a:pPr marL="342900" indent="-342900" algn="l" rtl="0" eaLnBrk="0" hangingPunct="0"/>
            <a:r>
              <a:rPr lang="en-US" altLang="ko-KR" sz="900" dirty="0" smtClean="0"/>
              <a:t>Brightness in video refers to the luminance portion of a video signal. It enables you to use Increase Brightness </a:t>
            </a:r>
          </a:p>
          <a:p>
            <a:pPr marL="342900" indent="-342900" algn="l" rtl="0" eaLnBrk="0" hangingPunct="0"/>
            <a:r>
              <a:rPr lang="en-US" altLang="ko-KR" sz="900" dirty="0" smtClean="0"/>
              <a:t>and Decrease Brightness commands by pressing [SETUP] button on your remote during playback.</a:t>
            </a:r>
            <a:endParaRPr kumimoji="0" lang="en-US" altLang="ko-KR" sz="900" dirty="0" smtClean="0">
              <a:latin typeface="+mn-ea"/>
              <a:ea typeface="+mn-ea"/>
            </a:endParaRPr>
          </a:p>
          <a:p>
            <a:pPr marL="342900" indent="-342900" algn="l" rtl="0" eaLnBrk="0" hangingPunct="0"/>
            <a:endParaRPr kumimoji="0" lang="en-US" altLang="ko-KR" sz="1000" b="1" dirty="0" smtClean="0">
              <a:solidFill>
                <a:srgbClr val="FF0000"/>
              </a:solidFill>
              <a:latin typeface="+mn-ea"/>
            </a:endParaRPr>
          </a:p>
          <a:p>
            <a:pPr marL="342900" indent="-342900" algn="l" rtl="0" eaLnBrk="0" hangingPunct="0"/>
            <a:r>
              <a:rPr kumimoji="0" lang="en-US" altLang="ko-KR" sz="1000" b="1" dirty="0" smtClean="0">
                <a:solidFill>
                  <a:srgbClr val="FF0000"/>
                </a:solidFill>
                <a:latin typeface="+mn-ea"/>
              </a:rPr>
              <a:t>Contrast</a:t>
            </a:r>
          </a:p>
          <a:p>
            <a:pPr marL="342900" indent="-342900" algn="l" rtl="0" eaLnBrk="0" hangingPunct="0"/>
            <a:r>
              <a:rPr lang="en-US" altLang="ko-KR" sz="900" dirty="0" smtClean="0"/>
              <a:t>Allow you to adjust video contrast when using Increase Contrast and Decrease Contrast commands by pressing</a:t>
            </a:r>
          </a:p>
          <a:p>
            <a:pPr marL="342900" indent="-342900" algn="l" rtl="0" eaLnBrk="0" hangingPunct="0"/>
            <a:r>
              <a:rPr lang="en-US" altLang="ko-KR" sz="900" dirty="0" smtClean="0"/>
              <a:t>[SETUP] button on your remote during playback.</a:t>
            </a:r>
          </a:p>
          <a:p>
            <a:pPr marL="342900" indent="-342900" algn="l" rtl="0" eaLnBrk="0" hangingPunct="0"/>
            <a:endParaRPr kumimoji="0" lang="en-US" altLang="ko-KR" sz="900" dirty="0" smtClean="0">
              <a:latin typeface="+mn-ea"/>
              <a:ea typeface="+mn-ea"/>
            </a:endParaRPr>
          </a:p>
          <a:p>
            <a:pPr marL="342900" indent="-342900" algn="l" rtl="0" eaLnBrk="0" hangingPunct="0"/>
            <a:r>
              <a:rPr kumimoji="0" lang="en-US" altLang="ko-KR" sz="1000" b="1" dirty="0" smtClean="0">
                <a:solidFill>
                  <a:srgbClr val="FF0000"/>
                </a:solidFill>
                <a:latin typeface="+mn-ea"/>
              </a:rPr>
              <a:t>Hue</a:t>
            </a:r>
          </a:p>
          <a:p>
            <a:pPr marL="342900" indent="-342900" algn="l" rtl="0" eaLnBrk="0" hangingPunct="0"/>
            <a:r>
              <a:rPr lang="en-US" altLang="ko-KR" sz="900" dirty="0" smtClean="0"/>
              <a:t>This option provides how to use the Hue adjustment to enhance your colors. Along the way, you will be able to</a:t>
            </a:r>
          </a:p>
          <a:p>
            <a:pPr marL="342900" indent="-342900" algn="l" rtl="0" eaLnBrk="0" hangingPunct="0"/>
            <a:r>
              <a:rPr lang="en-US" altLang="ko-KR" sz="900" dirty="0" smtClean="0"/>
              <a:t>use Increase Hue and Decrease Hue commands by pressing [SETUP] button on your remote during playback.</a:t>
            </a:r>
            <a:endParaRPr kumimoji="0" lang="en-US" altLang="ko-KR" sz="900" dirty="0" smtClean="0">
              <a:latin typeface="+mn-ea"/>
            </a:endParaRPr>
          </a:p>
          <a:p>
            <a:pPr marL="342900" indent="-342900" algn="l" rtl="0" eaLnBrk="0" hangingPunct="0"/>
            <a:endParaRPr kumimoji="0" lang="en-US" altLang="ko-KR" sz="900" dirty="0" smtClean="0">
              <a:latin typeface="+mn-ea"/>
            </a:endParaRPr>
          </a:p>
          <a:p>
            <a:pPr marL="342900" indent="-342900" algn="l" rtl="0" eaLnBrk="0" hangingPunct="0"/>
            <a:r>
              <a:rPr kumimoji="0" lang="en-US" altLang="ko-KR" sz="1000" b="1" dirty="0" smtClean="0">
                <a:solidFill>
                  <a:srgbClr val="FF0000"/>
                </a:solidFill>
                <a:latin typeface="+mn-ea"/>
              </a:rPr>
              <a:t>Saturation</a:t>
            </a:r>
          </a:p>
          <a:p>
            <a:pPr marL="342900" indent="-342900" algn="l" rtl="0" eaLnBrk="0" hangingPunct="0"/>
            <a:r>
              <a:rPr lang="en-US" altLang="ko-KR" sz="900" dirty="0" smtClean="0"/>
              <a:t>This feature, saturation is one of three coordinates in the HSL and HSV color spaces. It enables you to use </a:t>
            </a:r>
          </a:p>
          <a:p>
            <a:pPr marL="342900" indent="-342900" algn="l" rtl="0" eaLnBrk="0" hangingPunct="0"/>
            <a:r>
              <a:rPr lang="en-US" altLang="ko-KR" sz="900" dirty="0" smtClean="0"/>
              <a:t>Increase Saturation and Decrease Saturation commands by pressing [SETUP] button on your remote while </a:t>
            </a:r>
          </a:p>
          <a:p>
            <a:pPr marL="342900" indent="-342900" algn="l" rtl="0" eaLnBrk="0" hangingPunct="0"/>
            <a:r>
              <a:rPr lang="en-US" altLang="ko-KR" sz="900" dirty="0" smtClean="0"/>
              <a:t>playback.</a:t>
            </a:r>
            <a:endParaRPr kumimoji="0" lang="en-US" altLang="ko-KR" sz="900" dirty="0">
              <a:latin typeface="+mn-ea"/>
              <a:ea typeface="+mn-ea"/>
            </a:endParaRPr>
          </a:p>
        </p:txBody>
      </p:sp>
      <p:sp>
        <p:nvSpPr>
          <p:cNvPr id="16" name="TextBox 12"/>
          <p:cNvSpPr txBox="1">
            <a:spLocks noChangeArrowheads="1"/>
          </p:cNvSpPr>
          <p:nvPr/>
        </p:nvSpPr>
        <p:spPr bwMode="auto">
          <a:xfrm>
            <a:off x="714357" y="4242287"/>
            <a:ext cx="3708556" cy="412421"/>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kumimoji="0" lang="en-US" altLang="ko-KR" sz="1000" b="1" dirty="0" smtClean="0">
                <a:solidFill>
                  <a:srgbClr val="FF0000"/>
                </a:solidFill>
                <a:latin typeface="+mn-ea"/>
                <a:ea typeface="+mn-ea"/>
              </a:rPr>
              <a:t>Aspect Ratio</a:t>
            </a:r>
            <a:endParaRPr kumimoji="0" lang="en-US" altLang="ko-KR" sz="1000" b="1" dirty="0">
              <a:solidFill>
                <a:srgbClr val="FF0000"/>
              </a:solidFill>
              <a:latin typeface="+mn-ea"/>
              <a:ea typeface="+mn-ea"/>
            </a:endParaRPr>
          </a:p>
          <a:p>
            <a:pPr marL="342900" indent="-342900" algn="l" rtl="0" eaLnBrk="0" hangingPunct="0">
              <a:spcBef>
                <a:spcPct val="20000"/>
              </a:spcBef>
            </a:pPr>
            <a:r>
              <a:rPr lang="en-US" altLang="ko-KR" sz="900" dirty="0" smtClean="0"/>
              <a:t>You will be able to select Aspect Ratio type of movie screen for playback.</a:t>
            </a:r>
            <a:endParaRPr kumimoji="0" lang="en-US" altLang="ko-KR" sz="900" dirty="0">
              <a:latin typeface="+mn-ea"/>
              <a:ea typeface="+mn-ea"/>
            </a:endParaRPr>
          </a:p>
        </p:txBody>
      </p:sp>
      <p:pic>
        <p:nvPicPr>
          <p:cNvPr id="15" name="그림 14"/>
          <p:cNvPicPr>
            <a:picLocks noChangeAspect="1"/>
          </p:cNvPicPr>
          <p:nvPr/>
        </p:nvPicPr>
        <p:blipFill>
          <a:blip r:embed="rId2" cstate="print"/>
          <a:stretch>
            <a:fillRect/>
          </a:stretch>
        </p:blipFill>
        <p:spPr>
          <a:xfrm>
            <a:off x="779172" y="1708462"/>
            <a:ext cx="4984615" cy="220041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16</a:t>
            </a:fld>
            <a:endParaRPr lang="en-US" altLang="ko-KR"/>
          </a:p>
        </p:txBody>
      </p:sp>
      <p:sp>
        <p:nvSpPr>
          <p:cNvPr id="3" name="슬라이드 번호 개체 틀 1"/>
          <p:cNvSpPr txBox="1">
            <a:spLocks/>
          </p:cNvSpPr>
          <p:nvPr/>
        </p:nvSpPr>
        <p:spPr>
          <a:xfrm>
            <a:off x="2643188" y="8805497"/>
            <a:ext cx="1600200" cy="184638"/>
          </a:xfrm>
          <a:prstGeom prst="rect">
            <a:avLst/>
          </a:prstGeom>
        </p:spPr>
        <p:txBody>
          <a:bodyPr vert="horz" wrap="square" lIns="123398" tIns="61699" rIns="123398" bIns="61699" numCol="1" anchor="ctr" anchorCtr="0" compatLnSpc="1">
            <a:prstTxWarp prst="textNoShape">
              <a:avLst/>
            </a:prstTxWarp>
          </a:bodyPr>
          <a:lstStyle/>
          <a:p>
            <a:pPr marL="0" marR="0" lvl="0" indent="0" algn="ctr" defTabSz="1233488" rtl="0" eaLnBrk="1" fontAlgn="base" latinLnBrk="1" hangingPunct="1">
              <a:lnSpc>
                <a:spcPct val="100000"/>
              </a:lnSpc>
              <a:spcBef>
                <a:spcPct val="0"/>
              </a:spcBef>
              <a:spcAft>
                <a:spcPct val="0"/>
              </a:spcAft>
              <a:buClrTx/>
              <a:buSzTx/>
              <a:buFontTx/>
              <a:buNone/>
              <a:tabLst/>
              <a:defRPr/>
            </a:pPr>
            <a:fld id="{6B3F611B-05CD-4DAC-885B-BDC5A9F4BC6F}" type="slidenum">
              <a:rPr kumimoji="0" lang="he-IL" altLang="en-US" sz="1000" b="0" i="0" u="none" strike="noStrike" kern="1200" cap="none" spc="0" normalizeH="0" baseline="0" noProof="0" smtClean="0">
                <a:ln>
                  <a:noFill/>
                </a:ln>
                <a:solidFill>
                  <a:schemeClr val="tx1"/>
                </a:solidFill>
                <a:effectLst/>
                <a:uLnTx/>
                <a:uFillTx/>
                <a:latin typeface="Arial" pitchFamily="34" charset="0"/>
                <a:cs typeface="Arial" pitchFamily="34" charset="0"/>
              </a:rPr>
              <a:pPr marL="0" marR="0" lvl="0" indent="0" algn="ctr" defTabSz="1233488" rtl="0" eaLnBrk="1" fontAlgn="base" latinLnBrk="1" hangingPunct="1">
                <a:lnSpc>
                  <a:spcPct val="100000"/>
                </a:lnSpc>
                <a:spcBef>
                  <a:spcPct val="0"/>
                </a:spcBef>
                <a:spcAft>
                  <a:spcPct val="0"/>
                </a:spcAft>
                <a:buClrTx/>
                <a:buSzTx/>
                <a:buFontTx/>
                <a:buNone/>
                <a:tabLst/>
                <a:defRPr/>
              </a:pPr>
              <a:t>16</a:t>
            </a:fld>
            <a:endParaRPr kumimoji="0" lang="en-US" altLang="ko-KR" sz="1000" b="0" i="0" u="none" strike="noStrike" kern="1200" cap="none" spc="0" normalizeH="0" baseline="0" noProof="0">
              <a:ln>
                <a:noFill/>
              </a:ln>
              <a:solidFill>
                <a:schemeClr val="tx1"/>
              </a:solidFill>
              <a:effectLst/>
              <a:uLnTx/>
              <a:uFillTx/>
              <a:latin typeface="Arial" pitchFamily="34" charset="0"/>
              <a:cs typeface="Arial" pitchFamily="34" charset="0"/>
            </a:endParaRPr>
          </a:p>
        </p:txBody>
      </p:sp>
      <p:pic>
        <p:nvPicPr>
          <p:cNvPr id="1027" name="Picture 3" descr="C:\Documents and Settings\Jake_SkyLove\SKY DIGITAL\SKYHD CaptureX HDMI\Capture\0325_152300_HDMI_1080i.jpg"/>
          <p:cNvPicPr>
            <a:picLocks noChangeAspect="1" noChangeArrowheads="1"/>
          </p:cNvPicPr>
          <p:nvPr/>
        </p:nvPicPr>
        <p:blipFill>
          <a:blip r:embed="rId2" cstate="print"/>
          <a:stretch>
            <a:fillRect/>
          </a:stretch>
        </p:blipFill>
        <p:spPr bwMode="auto">
          <a:xfrm>
            <a:off x="850610" y="1517882"/>
            <a:ext cx="4984615" cy="2803845"/>
          </a:xfrm>
          <a:prstGeom prst="rect">
            <a:avLst/>
          </a:prstGeom>
          <a:noFill/>
        </p:spPr>
      </p:pic>
      <p:sp>
        <p:nvSpPr>
          <p:cNvPr id="10" name="TextBox 17"/>
          <p:cNvSpPr txBox="1">
            <a:spLocks noChangeArrowheads="1"/>
          </p:cNvSpPr>
          <p:nvPr/>
        </p:nvSpPr>
        <p:spPr bwMode="auto">
          <a:xfrm>
            <a:off x="428626" y="1077059"/>
            <a:ext cx="728084" cy="323165"/>
          </a:xfrm>
          <a:prstGeom prst="rect">
            <a:avLst/>
          </a:prstGeom>
          <a:noFill/>
          <a:ln w="9525">
            <a:noFill/>
            <a:miter lim="800000"/>
            <a:headEnd/>
            <a:tailEnd/>
          </a:ln>
        </p:spPr>
        <p:txBody>
          <a:bodyPr wrap="none">
            <a:spAutoFit/>
          </a:bodyPr>
          <a:lstStyle/>
          <a:p>
            <a:pPr algn="l" rtl="0"/>
            <a:r>
              <a:rPr kumimoji="0" lang="en-US" altLang="ko-KR" sz="1500" b="1" dirty="0" smtClean="0">
                <a:latin typeface="Arial" pitchFamily="34" charset="0"/>
                <a:cs typeface="Arial" pitchFamily="34" charset="0"/>
              </a:rPr>
              <a:t>Audio</a:t>
            </a:r>
            <a:endParaRPr kumimoji="0" lang="ko-KR" altLang="en-US" sz="1500" b="1" dirty="0">
              <a:latin typeface="Arial" pitchFamily="34" charset="0"/>
              <a:cs typeface="Arial" pitchFamily="34" charset="0"/>
            </a:endParaRPr>
          </a:p>
        </p:txBody>
      </p:sp>
      <p:sp>
        <p:nvSpPr>
          <p:cNvPr id="9"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14" name="Rectangle 35"/>
          <p:cNvSpPr>
            <a:spLocks noChangeArrowheads="1"/>
          </p:cNvSpPr>
          <p:nvPr/>
        </p:nvSpPr>
        <p:spPr bwMode="auto">
          <a:xfrm>
            <a:off x="500043" y="4440115"/>
            <a:ext cx="5610225" cy="2632215"/>
          </a:xfrm>
          <a:prstGeom prst="rect">
            <a:avLst/>
          </a:prstGeom>
          <a:noFill/>
          <a:ln w="9525">
            <a:noFill/>
            <a:miter lim="800000"/>
            <a:headEnd/>
            <a:tailEnd/>
          </a:ln>
        </p:spPr>
        <p:txBody>
          <a:bodyPr lIns="92075" tIns="46038" rIns="92075" bIns="46038"/>
          <a:lstStyle/>
          <a:p>
            <a:pPr marL="342900" indent="-342900" algn="l" rtl="0" eaLnBrk="0" hangingPunct="0"/>
            <a:endParaRPr kumimoji="0" lang="en-US" altLang="ko-KR" sz="900" dirty="0" smtClean="0">
              <a:latin typeface="+mn-ea"/>
              <a:ea typeface="+mn-ea"/>
            </a:endParaRPr>
          </a:p>
          <a:p>
            <a:pPr marL="342900" indent="-342900" algn="l" rtl="0" eaLnBrk="0" hangingPunct="0"/>
            <a:r>
              <a:rPr kumimoji="0" lang="en-US" altLang="ko-KR" sz="1000" b="1" dirty="0" smtClean="0">
                <a:solidFill>
                  <a:srgbClr val="FF0000"/>
                </a:solidFill>
                <a:latin typeface="+mj-lt"/>
              </a:rPr>
              <a:t>HDMI Output</a:t>
            </a:r>
          </a:p>
          <a:p>
            <a:pPr marL="342900" indent="-342900" algn="l" rtl="0" eaLnBrk="0" hangingPunct="0"/>
            <a:r>
              <a:rPr lang="en-US" altLang="ko-KR" sz="900" dirty="0" smtClean="0"/>
              <a:t>Select a desired configuration for your digital audio output.</a:t>
            </a:r>
          </a:p>
          <a:p>
            <a:pPr marL="342900" indent="-342900" algn="l" rtl="0" eaLnBrk="0" hangingPunct="0"/>
            <a:endParaRPr lang="en-US" altLang="ko-KR" sz="900" dirty="0"/>
          </a:p>
          <a:p>
            <a:pPr marL="342900" indent="-342900" algn="l" rtl="0" eaLnBrk="0" hangingPunct="0"/>
            <a:r>
              <a:rPr lang="en-US" altLang="ko-KR" sz="1000" b="1" dirty="0" smtClean="0">
                <a:solidFill>
                  <a:srgbClr val="FF0000"/>
                </a:solidFill>
                <a:latin typeface="+mj-lt"/>
              </a:rPr>
              <a:t>SPDIF output</a:t>
            </a:r>
          </a:p>
          <a:p>
            <a:pPr marL="342900" indent="-342900" algn="l" rtl="0" eaLnBrk="0" hangingPunct="0"/>
            <a:r>
              <a:rPr lang="en-US" altLang="ko-KR" sz="900" dirty="0" smtClean="0"/>
              <a:t>Select a desired configuration for your optical audio output.</a:t>
            </a:r>
            <a:endParaRPr lang="en-US" altLang="ko-KR" sz="900" dirty="0"/>
          </a:p>
          <a:p>
            <a:pPr marL="342900" indent="-342900" algn="l" rtl="0" eaLnBrk="0" hangingPunct="0"/>
            <a:endParaRPr kumimoji="0" lang="en-US" altLang="ko-KR" sz="900" dirty="0" smtClean="0">
              <a:latin typeface="+mn-ea"/>
              <a:ea typeface="+mn-ea"/>
            </a:endParaRPr>
          </a:p>
          <a:p>
            <a:pPr marL="342900" indent="-342900" algn="l" rtl="0" eaLnBrk="0" hangingPunct="0"/>
            <a:endParaRPr lang="en-US" altLang="ko-KR" sz="900" dirty="0">
              <a:latin typeface="+mn-ea"/>
            </a:endParaRPr>
          </a:p>
          <a:p>
            <a:pPr marL="342900" indent="-342900" algn="l" rtl="0" eaLnBrk="0" hangingPunct="0"/>
            <a:endParaRPr kumimoji="0" lang="en-US" altLang="ko-KR" sz="900" b="1" dirty="0" smtClean="0">
              <a:solidFill>
                <a:srgbClr val="FF0000"/>
              </a:solidFill>
              <a:latin typeface="+mn-ea"/>
              <a:ea typeface="+mn-ea"/>
            </a:endParaRPr>
          </a:p>
          <a:p>
            <a:pPr marL="342900" indent="-342900" algn="l" rtl="0" eaLnBrk="0" hangingPunct="0"/>
            <a:endParaRPr lang="en-US" altLang="ko-KR" sz="900" b="1" dirty="0">
              <a:solidFill>
                <a:srgbClr val="FF0000"/>
              </a:solidFill>
              <a:latin typeface="+mn-ea"/>
            </a:endParaRPr>
          </a:p>
          <a:p>
            <a:pPr marL="342900" indent="-342900" algn="l" rtl="0" eaLnBrk="0" hangingPunct="0"/>
            <a:endParaRPr kumimoji="0" lang="en-US" altLang="ko-KR" sz="900" b="1" dirty="0" smtClean="0">
              <a:solidFill>
                <a:srgbClr val="FF0000"/>
              </a:solidFill>
              <a:latin typeface="+mn-ea"/>
              <a:ea typeface="+mn-ea"/>
            </a:endParaRPr>
          </a:p>
          <a:p>
            <a:pPr marL="342900" indent="-342900" algn="l" rtl="0" eaLnBrk="0" hangingPunct="0"/>
            <a:endParaRPr lang="en-US" altLang="ko-KR" sz="900" b="1" dirty="0">
              <a:solidFill>
                <a:srgbClr val="FF0000"/>
              </a:solidFill>
              <a:latin typeface="+mn-ea"/>
            </a:endParaRPr>
          </a:p>
          <a:p>
            <a:pPr marL="342900" indent="-342900" algn="l" rtl="0" eaLnBrk="0" hangingPunct="0"/>
            <a:endParaRPr kumimoji="0" lang="en-US" altLang="ko-KR" sz="900" b="1" dirty="0" smtClean="0">
              <a:solidFill>
                <a:srgbClr val="FF0000"/>
              </a:solidFill>
              <a:latin typeface="+mn-ea"/>
              <a:ea typeface="+mn-ea"/>
            </a:endParaRPr>
          </a:p>
          <a:p>
            <a:pPr marL="342900" indent="-342900" algn="l" rtl="0" eaLnBrk="0" hangingPunct="0"/>
            <a:endParaRPr lang="en-US" altLang="ko-KR" sz="900" b="1" dirty="0">
              <a:solidFill>
                <a:srgbClr val="FF0000"/>
              </a:solidFill>
              <a:latin typeface="+mn-ea"/>
            </a:endParaRPr>
          </a:p>
          <a:p>
            <a:pPr marL="342900" indent="-342900" algn="l" rtl="0" eaLnBrk="0" hangingPunct="0"/>
            <a:endParaRPr kumimoji="0" lang="en-US" altLang="ko-KR" sz="900" b="1" dirty="0" smtClean="0">
              <a:solidFill>
                <a:srgbClr val="FF0000"/>
              </a:solidFill>
              <a:latin typeface="+mn-ea"/>
              <a:ea typeface="+mn-ea"/>
            </a:endParaRPr>
          </a:p>
          <a:p>
            <a:pPr marL="342900" indent="-342900" algn="l" rtl="0" eaLnBrk="0" hangingPunct="0"/>
            <a:endParaRPr lang="en-US" altLang="ko-KR" sz="900" b="1" dirty="0">
              <a:solidFill>
                <a:srgbClr val="FF0000"/>
              </a:solidFill>
              <a:latin typeface="+mn-ea"/>
            </a:endParaRPr>
          </a:p>
          <a:p>
            <a:pPr marL="342900" indent="-342900" algn="l" rtl="0" eaLnBrk="0" hangingPunct="0"/>
            <a:endParaRPr kumimoji="0" lang="en-US" altLang="ko-KR" sz="900" b="1" dirty="0" smtClean="0">
              <a:solidFill>
                <a:srgbClr val="FF0000"/>
              </a:solidFill>
              <a:latin typeface="+mn-ea"/>
              <a:ea typeface="+mn-ea"/>
            </a:endParaRPr>
          </a:p>
          <a:p>
            <a:pPr marL="342900" indent="-342900" algn="l" rtl="0" eaLnBrk="0" hangingPunct="0"/>
            <a:r>
              <a:rPr kumimoji="0" lang="en-US" altLang="ko-KR" sz="900" b="1" dirty="0" smtClean="0">
                <a:solidFill>
                  <a:srgbClr val="FF0000"/>
                </a:solidFill>
                <a:latin typeface="+mn-ea"/>
                <a:ea typeface="+mn-ea"/>
              </a:rPr>
              <a:t>Night Mode</a:t>
            </a:r>
          </a:p>
          <a:p>
            <a:pPr marL="342900" indent="-342900" algn="l" rtl="0" eaLnBrk="0" hangingPunct="0"/>
            <a:endParaRPr kumimoji="0" lang="en-US" altLang="ko-KR" sz="900" dirty="0" smtClean="0">
              <a:latin typeface="+mn-ea"/>
              <a:ea typeface="+mn-ea"/>
            </a:endParaRPr>
          </a:p>
        </p:txBody>
      </p:sp>
      <p:pic>
        <p:nvPicPr>
          <p:cNvPr id="11" name="Picture 10" descr="audio.jpg"/>
          <p:cNvPicPr>
            <a:picLocks noChangeAspect="1"/>
          </p:cNvPicPr>
          <p:nvPr/>
        </p:nvPicPr>
        <p:blipFill>
          <a:blip r:embed="rId3" cstate="print"/>
          <a:stretch>
            <a:fillRect/>
          </a:stretch>
        </p:blipFill>
        <p:spPr>
          <a:xfrm>
            <a:off x="857232" y="5500694"/>
            <a:ext cx="4954687" cy="929834"/>
          </a:xfrm>
          <a:prstGeom prst="rect">
            <a:avLst/>
          </a:prstGeom>
        </p:spPr>
      </p:pic>
      <p:graphicFrame>
        <p:nvGraphicFramePr>
          <p:cNvPr id="13" name="표 22"/>
          <p:cNvGraphicFramePr>
            <a:graphicFrameLocks noGrp="1"/>
          </p:cNvGraphicFramePr>
          <p:nvPr/>
        </p:nvGraphicFramePr>
        <p:xfrm>
          <a:off x="571480" y="7143768"/>
          <a:ext cx="5429288" cy="1178707"/>
        </p:xfrm>
        <a:graphic>
          <a:graphicData uri="http://schemas.openxmlformats.org/drawingml/2006/table">
            <a:tbl>
              <a:tblPr firstRow="1" bandRow="1">
                <a:tableStyleId>{5C22544A-7EE6-4342-B048-85BDC9FD1C3A}</a:tableStyleId>
              </a:tblPr>
              <a:tblGrid>
                <a:gridCol w="1000132"/>
                <a:gridCol w="4429156"/>
              </a:tblGrid>
              <a:tr h="224918">
                <a:tc>
                  <a:txBody>
                    <a:bodyPr/>
                    <a:lstStyle/>
                    <a:p>
                      <a:pPr algn="ctr" rtl="0" latinLnBrk="1"/>
                      <a:r>
                        <a:rPr lang="en-US" altLang="ko-KR" sz="800" b="1" dirty="0" smtClean="0">
                          <a:solidFill>
                            <a:schemeClr val="tx1"/>
                          </a:solidFill>
                          <a:latin typeface="Arial" pitchFamily="34" charset="0"/>
                          <a:cs typeface="Arial" pitchFamily="34" charset="0"/>
                        </a:rPr>
                        <a:t>Off</a:t>
                      </a:r>
                      <a:endParaRPr lang="ko-KR" altLang="en-US" sz="800" b="1" dirty="0">
                        <a:solidFill>
                          <a:schemeClr val="tx1"/>
                        </a:solidFill>
                        <a:latin typeface="Arial" pitchFamily="34" charset="0"/>
                        <a:cs typeface="Arial" pitchFamily="34"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rtl="0" latinLnBrk="1"/>
                      <a:r>
                        <a:rPr lang="en-US" altLang="ko-KR" sz="800" b="0" kern="1200" dirty="0" smtClean="0">
                          <a:solidFill>
                            <a:schemeClr val="tx1"/>
                          </a:solidFill>
                          <a:latin typeface="Arial" pitchFamily="34" charset="0"/>
                          <a:ea typeface="+mn-ea"/>
                          <a:cs typeface="Arial" pitchFamily="34" charset="0"/>
                        </a:rPr>
                        <a:t>Outputting raw sound.</a:t>
                      </a:r>
                      <a:endParaRPr lang="ko-KR" altLang="en-US" sz="800" b="0"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0843">
                <a:tc>
                  <a:txBody>
                    <a:bodyPr/>
                    <a:lstStyle/>
                    <a:p>
                      <a:pPr algn="ctr" rtl="0" latinLnBrk="1"/>
                      <a:r>
                        <a:rPr lang="en-US" altLang="ko-KR" sz="800" b="1" dirty="0" smtClean="0">
                          <a:solidFill>
                            <a:schemeClr val="tx1"/>
                          </a:solidFill>
                          <a:latin typeface="Arial" pitchFamily="34" charset="0"/>
                          <a:cs typeface="Arial" pitchFamily="34" charset="0"/>
                        </a:rPr>
                        <a:t>On</a:t>
                      </a:r>
                      <a:endParaRPr lang="ko-KR" altLang="en-US" sz="800" b="1" dirty="0">
                        <a:solidFill>
                          <a:schemeClr val="tx1"/>
                        </a:solidFill>
                        <a:latin typeface="Arial" pitchFamily="34" charset="0"/>
                        <a:cs typeface="Arial" pitchFamily="34"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rtl="0" latinLnBrk="1"/>
                      <a:r>
                        <a:rPr lang="en-US" altLang="ko-KR" sz="800" kern="1200" dirty="0" smtClean="0">
                          <a:solidFill>
                            <a:schemeClr val="dk1"/>
                          </a:solidFill>
                          <a:latin typeface="Arial" pitchFamily="34" charset="0"/>
                          <a:ea typeface="+mn-ea"/>
                          <a:cs typeface="Arial" pitchFamily="34" charset="0"/>
                        </a:rPr>
                        <a:t>It provides high-definition audio that is identical to, and every bit as spectacular as, the master recording. In spite of decreasing volume, you will be able to experience incredible surround sound that puts you right in the middle of the action without disturbing others.</a:t>
                      </a:r>
                      <a:endParaRPr lang="ko-KR" altLang="en-US" sz="800" b="0"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2946">
                <a:tc>
                  <a:txBody>
                    <a:bodyPr/>
                    <a:lstStyle/>
                    <a:p>
                      <a:pPr algn="ctr" rtl="0" latinLnBrk="1"/>
                      <a:r>
                        <a:rPr kumimoji="0" lang="en-US" altLang="ko-KR" sz="800" b="1" dirty="0" smtClean="0">
                          <a:solidFill>
                            <a:schemeClr val="tx1"/>
                          </a:solidFill>
                          <a:latin typeface="Arial" pitchFamily="34" charset="0"/>
                          <a:ea typeface="+mn-ea"/>
                          <a:cs typeface="Arial" pitchFamily="34" charset="0"/>
                        </a:rPr>
                        <a:t>Comfort</a:t>
                      </a:r>
                      <a:endParaRPr lang="ko-KR" altLang="en-US" sz="800" b="1" dirty="0">
                        <a:solidFill>
                          <a:schemeClr val="tx1"/>
                        </a:solidFill>
                        <a:latin typeface="Arial" pitchFamily="34" charset="0"/>
                        <a:cs typeface="Arial" pitchFamily="34"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42900" indent="-342900" algn="l" rtl="0" eaLnBrk="0" hangingPunct="0">
                        <a:spcBef>
                          <a:spcPct val="20000"/>
                        </a:spcBef>
                      </a:pPr>
                      <a:r>
                        <a:rPr lang="en-US" altLang="ko-KR" sz="800" kern="1200" dirty="0" smtClean="0">
                          <a:solidFill>
                            <a:schemeClr val="dk1"/>
                          </a:solidFill>
                          <a:latin typeface="Arial" pitchFamily="34" charset="0"/>
                          <a:ea typeface="+mn-ea"/>
                          <a:cs typeface="Arial" pitchFamily="34" charset="0"/>
                        </a:rPr>
                        <a:t>You will be able to hear every tiny sound in rich detail as well as comfortable sound </a:t>
                      </a:r>
                    </a:p>
                    <a:p>
                      <a:pPr marL="342900" indent="-342900" algn="l" rtl="0" eaLnBrk="0" hangingPunct="0">
                        <a:spcBef>
                          <a:spcPct val="20000"/>
                        </a:spcBef>
                      </a:pPr>
                      <a:r>
                        <a:rPr lang="en-US" altLang="ko-KR" sz="800" kern="1200" dirty="0" smtClean="0">
                          <a:solidFill>
                            <a:schemeClr val="dk1"/>
                          </a:solidFill>
                          <a:latin typeface="Arial" pitchFamily="34" charset="0"/>
                          <a:ea typeface="+mn-ea"/>
                          <a:cs typeface="Arial" pitchFamily="34" charset="0"/>
                        </a:rPr>
                        <a:t>levels solely for you.</a:t>
                      </a:r>
                      <a:endParaRPr lang="ko-KR" altLang="en-US" sz="800" b="0" dirty="0">
                        <a:solidFill>
                          <a:schemeClr val="tx1"/>
                        </a:solidFill>
                        <a:latin typeface="Arial" pitchFamily="34" charset="0"/>
                        <a:cs typeface="Arial" pitchFamily="34" charset="0"/>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17</a:t>
            </a:fld>
            <a:endParaRPr lang="en-US" altLang="ko-KR"/>
          </a:p>
        </p:txBody>
      </p:sp>
      <p:sp>
        <p:nvSpPr>
          <p:cNvPr id="3" name="TextBox 25"/>
          <p:cNvSpPr txBox="1">
            <a:spLocks noChangeArrowheads="1"/>
          </p:cNvSpPr>
          <p:nvPr/>
        </p:nvSpPr>
        <p:spPr bwMode="auto">
          <a:xfrm>
            <a:off x="492489" y="1143001"/>
            <a:ext cx="880626" cy="323165"/>
          </a:xfrm>
          <a:prstGeom prst="rect">
            <a:avLst/>
          </a:prstGeom>
          <a:noFill/>
          <a:ln w="9525">
            <a:noFill/>
            <a:miter lim="800000"/>
            <a:headEnd/>
            <a:tailEnd/>
          </a:ln>
        </p:spPr>
        <p:txBody>
          <a:bodyPr wrap="none">
            <a:spAutoFit/>
          </a:bodyPr>
          <a:lstStyle/>
          <a:p>
            <a:pPr algn="l" rtl="0"/>
            <a:r>
              <a:rPr lang="en-US" altLang="ko-KR" sz="1500" b="1" dirty="0" smtClean="0"/>
              <a:t>Network</a:t>
            </a:r>
            <a:endParaRPr kumimoji="0" lang="ko-KR" altLang="en-US" sz="1500" b="1" dirty="0"/>
          </a:p>
        </p:txBody>
      </p:sp>
      <p:pic>
        <p:nvPicPr>
          <p:cNvPr id="6" name="그림 5"/>
          <p:cNvPicPr>
            <a:picLocks noChangeAspect="1"/>
          </p:cNvPicPr>
          <p:nvPr/>
        </p:nvPicPr>
        <p:blipFill>
          <a:blip r:embed="rId2" cstate="print"/>
          <a:stretch>
            <a:fillRect/>
          </a:stretch>
        </p:blipFill>
        <p:spPr>
          <a:xfrm>
            <a:off x="1000108" y="2000232"/>
            <a:ext cx="4527882" cy="2546933"/>
          </a:xfrm>
          <a:prstGeom prst="rect">
            <a:avLst/>
          </a:prstGeom>
        </p:spPr>
      </p:pic>
      <p:sp>
        <p:nvSpPr>
          <p:cNvPr id="8"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10" name="TextBox 51"/>
          <p:cNvSpPr txBox="1">
            <a:spLocks noChangeArrowheads="1"/>
          </p:cNvSpPr>
          <p:nvPr/>
        </p:nvSpPr>
        <p:spPr bwMode="auto">
          <a:xfrm>
            <a:off x="500084" y="5030177"/>
            <a:ext cx="5857875" cy="2339102"/>
          </a:xfrm>
          <a:prstGeom prst="rect">
            <a:avLst/>
          </a:prstGeom>
          <a:noFill/>
          <a:ln w="9525">
            <a:noFill/>
            <a:miter lim="800000"/>
            <a:headEnd/>
            <a:tailEnd/>
          </a:ln>
        </p:spPr>
        <p:txBody>
          <a:bodyPr wrap="square">
            <a:spAutoFit/>
          </a:bodyPr>
          <a:lstStyle/>
          <a:p>
            <a:pPr marL="342900" indent="-342900" algn="l" rtl="0" eaLnBrk="0" hangingPunct="0"/>
            <a:r>
              <a:rPr kumimoji="0" lang="en-US" altLang="ko-KR" sz="1000" b="1" dirty="0" smtClean="0">
                <a:solidFill>
                  <a:srgbClr val="FF0000"/>
                </a:solidFill>
                <a:latin typeface="+mn-ea"/>
                <a:ea typeface="+mn-ea"/>
              </a:rPr>
              <a:t>Set up Wired or Wireless Network</a:t>
            </a:r>
            <a:endParaRPr kumimoji="0" lang="en-US" altLang="ko-KR" sz="1000" b="1" dirty="0">
              <a:solidFill>
                <a:srgbClr val="FF0000"/>
              </a:solidFill>
              <a:latin typeface="+mn-ea"/>
              <a:ea typeface="+mn-ea"/>
            </a:endParaRPr>
          </a:p>
          <a:p>
            <a:pPr algn="l" rtl="0"/>
            <a:endParaRPr lang="en-US" altLang="ko-KR" sz="1000" b="1" dirty="0">
              <a:solidFill>
                <a:srgbClr val="FF0000"/>
              </a:solidFill>
              <a:latin typeface="+mn-ea"/>
            </a:endParaRPr>
          </a:p>
          <a:p>
            <a:pPr algn="l" rtl="0"/>
            <a:r>
              <a:rPr lang="en-US" altLang="ko-KR" sz="900" dirty="0" smtClean="0"/>
              <a:t>On the Settings -&gt; Network screen you can setup your </a:t>
            </a:r>
            <a:r>
              <a:rPr lang="en-US" altLang="ko-KR" sz="900" dirty="0" err="1" smtClean="0"/>
              <a:t>Xtreamer</a:t>
            </a:r>
            <a:r>
              <a:rPr lang="en-US" altLang="ko-KR" sz="900" dirty="0" smtClean="0"/>
              <a:t> Prodigy to connect to your home network.</a:t>
            </a:r>
          </a:p>
          <a:p>
            <a:pPr algn="l" rtl="0"/>
            <a:r>
              <a:rPr lang="en-US" altLang="ko-KR" sz="900" dirty="0" smtClean="0"/>
              <a:t>You can use Wired or Wireless connection and give your </a:t>
            </a:r>
            <a:r>
              <a:rPr lang="en-US" altLang="ko-KR" sz="900" dirty="0" err="1" smtClean="0"/>
              <a:t>Xtreamer</a:t>
            </a:r>
            <a:r>
              <a:rPr lang="en-US" altLang="ko-KR" sz="900" dirty="0" smtClean="0"/>
              <a:t> a specific name under which it will appear on your Network. </a:t>
            </a:r>
          </a:p>
          <a:p>
            <a:pPr algn="l" rtl="0"/>
            <a:endParaRPr lang="en-US" altLang="ko-KR" sz="900" dirty="0" smtClean="0"/>
          </a:p>
          <a:p>
            <a:pPr algn="l" rtl="0"/>
            <a:r>
              <a:rPr lang="en-US" altLang="ko-KR" sz="900" dirty="0" smtClean="0"/>
              <a:t>Refer to </a:t>
            </a:r>
            <a:r>
              <a:rPr lang="en-US" altLang="ko-KR" sz="900" b="1" dirty="0" smtClean="0">
                <a:hlinkClick r:id="rId3"/>
              </a:rPr>
              <a:t>this article</a:t>
            </a:r>
            <a:r>
              <a:rPr lang="en-US" altLang="ko-KR" sz="900" dirty="0" smtClean="0"/>
              <a:t> for a guide on settings up network on </a:t>
            </a:r>
            <a:r>
              <a:rPr lang="en-US" altLang="ko-KR" sz="900" dirty="0" err="1" smtClean="0"/>
              <a:t>Xtreamer</a:t>
            </a:r>
            <a:r>
              <a:rPr lang="en-US" altLang="ko-KR" sz="900" dirty="0" smtClean="0"/>
              <a:t> Prodigy.</a:t>
            </a:r>
          </a:p>
          <a:p>
            <a:pPr algn="l" rtl="0"/>
            <a:endParaRPr lang="en-US" altLang="ko-KR" sz="900" dirty="0" smtClean="0"/>
          </a:p>
          <a:p>
            <a:pPr algn="l" rtl="0"/>
            <a:endParaRPr lang="en-US" altLang="ko-KR" sz="900" dirty="0" smtClean="0"/>
          </a:p>
          <a:p>
            <a:pPr algn="l" rtl="0"/>
            <a:r>
              <a:rPr kumimoji="0" lang="en-US" altLang="ko-KR" sz="900" b="1" dirty="0" smtClean="0">
                <a:solidFill>
                  <a:srgbClr val="FF0000"/>
                </a:solidFill>
                <a:latin typeface="+mn-ea"/>
                <a:ea typeface="+mn-ea"/>
              </a:rPr>
              <a:t>Accessing your Computer</a:t>
            </a:r>
            <a:endParaRPr lang="en-US" altLang="ko-KR" sz="900" dirty="0"/>
          </a:p>
          <a:p>
            <a:pPr algn="l" rtl="0"/>
            <a:endParaRPr lang="en-US" altLang="ko-KR" sz="900" dirty="0" smtClean="0"/>
          </a:p>
          <a:p>
            <a:pPr algn="l" rtl="0"/>
            <a:r>
              <a:rPr lang="en-US" altLang="ko-KR" sz="900" dirty="0" smtClean="0"/>
              <a:t>Please note that in order to access your home computer you will need to set up Shared folders.</a:t>
            </a:r>
          </a:p>
          <a:p>
            <a:pPr algn="l" rtl="0"/>
            <a:r>
              <a:rPr lang="en-US" altLang="ko-KR" sz="900" dirty="0" smtClean="0"/>
              <a:t>Please refer  to this guide for more details – </a:t>
            </a:r>
            <a:r>
              <a:rPr lang="en-US" altLang="ko-KR" sz="900" b="1" dirty="0" smtClean="0">
                <a:hlinkClick r:id="rId4"/>
              </a:rPr>
              <a:t>Network Sharing Guide</a:t>
            </a:r>
            <a:r>
              <a:rPr lang="en-US" altLang="ko-KR" sz="900" dirty="0" smtClean="0"/>
              <a:t>.</a:t>
            </a:r>
          </a:p>
          <a:p>
            <a:pPr algn="l" rtl="0"/>
            <a:endParaRPr lang="en-US" altLang="ko-KR" sz="900" dirty="0" smtClean="0"/>
          </a:p>
          <a:p>
            <a:pPr algn="l" rtl="0"/>
            <a:r>
              <a:rPr lang="en-US" altLang="ko-KR" sz="900" dirty="0" smtClean="0"/>
              <a:t>If you want learn how to setup shortcuts to NFS shares on </a:t>
            </a:r>
            <a:r>
              <a:rPr lang="en-US" altLang="ko-KR" sz="900" dirty="0" err="1" smtClean="0"/>
              <a:t>Xtreamer</a:t>
            </a:r>
            <a:r>
              <a:rPr lang="en-US" altLang="ko-KR" sz="900" dirty="0" smtClean="0"/>
              <a:t> Prodigy, please refer to </a:t>
            </a:r>
            <a:r>
              <a:rPr lang="en-US" altLang="ko-KR" sz="900" b="1" dirty="0" smtClean="0">
                <a:hlinkClick r:id="rId5"/>
              </a:rPr>
              <a:t>this guide</a:t>
            </a:r>
            <a:r>
              <a:rPr lang="en-US" altLang="ko-KR" sz="900" dirty="0" smtClean="0"/>
              <a:t>.</a:t>
            </a:r>
          </a:p>
          <a:p>
            <a:pPr algn="l" rtl="0"/>
            <a:endParaRPr lang="en-US" altLang="ko-KR" sz="9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번호 개체 틀 1"/>
          <p:cNvSpPr>
            <a:spLocks noGrp="1"/>
          </p:cNvSpPr>
          <p:nvPr>
            <p:ph type="sldNum" sz="quarter" idx="10"/>
          </p:nvPr>
        </p:nvSpPr>
        <p:spPr bwMode="auto">
          <a:noFill/>
          <a:ln>
            <a:miter lim="800000"/>
            <a:headEnd/>
            <a:tailEnd/>
          </a:ln>
        </p:spPr>
        <p:txBody>
          <a:bodyPr/>
          <a:lstStyle/>
          <a:p>
            <a:pPr rtl="0"/>
            <a:fld id="{A125A8D1-25F8-4E27-9800-A3BC1BCC88C2}" type="slidenum">
              <a:rPr lang="he-IL" altLang="en-US" smtClean="0"/>
              <a:pPr rtl="0"/>
              <a:t>18</a:t>
            </a:fld>
            <a:endParaRPr lang="en-US" altLang="ko-KR" smtClean="0"/>
          </a:p>
        </p:txBody>
      </p:sp>
      <p:sp>
        <p:nvSpPr>
          <p:cNvPr id="25610" name="TextBox 14"/>
          <p:cNvSpPr txBox="1">
            <a:spLocks noChangeArrowheads="1"/>
          </p:cNvSpPr>
          <p:nvPr/>
        </p:nvSpPr>
        <p:spPr bwMode="auto">
          <a:xfrm>
            <a:off x="500042" y="1107809"/>
            <a:ext cx="2571768" cy="323165"/>
          </a:xfrm>
          <a:prstGeom prst="rect">
            <a:avLst/>
          </a:prstGeom>
          <a:noFill/>
          <a:ln w="9525">
            <a:noFill/>
            <a:miter lim="800000"/>
            <a:headEnd/>
            <a:tailEnd/>
          </a:ln>
        </p:spPr>
        <p:txBody>
          <a:bodyPr wrap="square">
            <a:spAutoFit/>
          </a:bodyPr>
          <a:lstStyle/>
          <a:p>
            <a:pPr algn="l" rtl="0"/>
            <a:r>
              <a:rPr lang="en-US" altLang="ko-KR" sz="1500" b="1" dirty="0" smtClean="0"/>
              <a:t>System Configuration</a:t>
            </a:r>
            <a:endParaRPr kumimoji="0" lang="ko-KR" altLang="en-US" sz="1500" b="1" dirty="0"/>
          </a:p>
        </p:txBody>
      </p:sp>
      <p:pic>
        <p:nvPicPr>
          <p:cNvPr id="25" name="Picture 2"/>
          <p:cNvPicPr>
            <a:picLocks noChangeAspect="1" noChangeArrowheads="1"/>
          </p:cNvPicPr>
          <p:nvPr/>
        </p:nvPicPr>
        <p:blipFill>
          <a:blip r:embed="rId3" cstate="print"/>
          <a:stretch>
            <a:fillRect/>
          </a:stretch>
        </p:blipFill>
        <p:spPr bwMode="auto">
          <a:xfrm>
            <a:off x="900388" y="1472690"/>
            <a:ext cx="4984615" cy="2803845"/>
          </a:xfrm>
          <a:prstGeom prst="rect">
            <a:avLst/>
          </a:prstGeom>
          <a:noFill/>
        </p:spPr>
      </p:pic>
      <p:sp>
        <p:nvSpPr>
          <p:cNvPr id="12"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13" name="직사각형 3"/>
          <p:cNvSpPr>
            <a:spLocks noChangeArrowheads="1"/>
          </p:cNvSpPr>
          <p:nvPr/>
        </p:nvSpPr>
        <p:spPr bwMode="auto">
          <a:xfrm>
            <a:off x="500042" y="4372999"/>
            <a:ext cx="5715000" cy="4568943"/>
          </a:xfrm>
          <a:prstGeom prst="rect">
            <a:avLst/>
          </a:prstGeom>
          <a:noFill/>
          <a:ln w="9525">
            <a:noFill/>
            <a:miter lim="800000"/>
            <a:headEnd/>
            <a:tailEnd/>
          </a:ln>
        </p:spPr>
        <p:txBody>
          <a:bodyPr>
            <a:spAutoFit/>
          </a:bodyPr>
          <a:lstStyle/>
          <a:p>
            <a:pPr marL="342900" indent="-342900" algn="l" rtl="0" eaLnBrk="0" hangingPunct="0">
              <a:spcBef>
                <a:spcPct val="20000"/>
              </a:spcBef>
            </a:pPr>
            <a:r>
              <a:rPr kumimoji="0" lang="en-US" altLang="ko-KR" sz="1050" b="1" dirty="0" smtClean="0">
                <a:solidFill>
                  <a:srgbClr val="FF0000"/>
                </a:solidFill>
                <a:latin typeface="+mn-ea"/>
                <a:ea typeface="+mn-ea"/>
              </a:rPr>
              <a:t>Time Zone</a:t>
            </a:r>
          </a:p>
          <a:p>
            <a:pPr algn="l" rtl="0"/>
            <a:r>
              <a:rPr lang="en-US" altLang="ko-KR" sz="1000" dirty="0" smtClean="0"/>
              <a:t>Time zone selected  time zone of </a:t>
            </a:r>
            <a:r>
              <a:rPr lang="en-US" altLang="ko-KR" sz="1000" dirty="0" err="1" smtClean="0"/>
              <a:t>Xtreamer</a:t>
            </a:r>
            <a:r>
              <a:rPr lang="en-US" altLang="ko-KR" sz="1000" dirty="0" smtClean="0"/>
              <a:t>. Select your time zone.</a:t>
            </a:r>
          </a:p>
          <a:p>
            <a:pPr algn="l" rtl="0"/>
            <a:endParaRPr lang="en-US" altLang="ko-KR" sz="1000" dirty="0"/>
          </a:p>
          <a:p>
            <a:pPr marL="342900" indent="-342900" algn="l" rtl="0" eaLnBrk="0" hangingPunct="0">
              <a:spcBef>
                <a:spcPct val="20000"/>
              </a:spcBef>
            </a:pPr>
            <a:r>
              <a:rPr kumimoji="0" lang="en-US" altLang="ko-KR" sz="1050" b="1" dirty="0" smtClean="0">
                <a:solidFill>
                  <a:srgbClr val="FF0000"/>
                </a:solidFill>
                <a:latin typeface="+mn-ea"/>
                <a:ea typeface="+mn-ea"/>
              </a:rPr>
              <a:t>HDD Format</a:t>
            </a:r>
          </a:p>
          <a:p>
            <a:pPr algn="l" rtl="0"/>
            <a:r>
              <a:rPr lang="en-US" altLang="ko-KR" sz="1000" dirty="0" smtClean="0"/>
              <a:t>This feature supports internal HDD format function. Formatted file system is divided into Linux Swap partition and NTFS partition. By auto formatting, Linux swap partition is an independent section of hard disk used solely for swapping. The swap space is the amount of virtual memory available.</a:t>
            </a:r>
          </a:p>
          <a:p>
            <a:pPr algn="l" rtl="0"/>
            <a:endParaRPr lang="en-US" altLang="ko-KR" sz="1000" dirty="0"/>
          </a:p>
          <a:p>
            <a:pPr marL="342900" indent="-342900" algn="l" rtl="0" eaLnBrk="0" hangingPunct="0">
              <a:spcBef>
                <a:spcPct val="20000"/>
              </a:spcBef>
            </a:pPr>
            <a:r>
              <a:rPr lang="en-US" altLang="ko-KR" sz="1050" b="1" dirty="0" smtClean="0">
                <a:solidFill>
                  <a:srgbClr val="FF0000"/>
                </a:solidFill>
                <a:latin typeface="+mn-ea"/>
              </a:rPr>
              <a:t>Screen Saver Timing</a:t>
            </a:r>
          </a:p>
          <a:p>
            <a:pPr algn="l" rtl="0"/>
            <a:r>
              <a:rPr lang="en-US" altLang="ko-KR" sz="1000" dirty="0" smtClean="0"/>
              <a:t>This is to set the time for automatic changing images on your screen during periods of user inactivity. Screensaver is designed to prevent phosphor burn-in on the LCD TV when the properties of the exposed areas of phosphor-coating on the inside of the screen gradually and permanently change, eventually leading to ghost image on the screen. </a:t>
            </a:r>
          </a:p>
          <a:p>
            <a:pPr algn="l" rtl="0"/>
            <a:endParaRPr lang="en-US" altLang="ko-KR" sz="1000" dirty="0" smtClean="0"/>
          </a:p>
          <a:p>
            <a:pPr marL="342900" indent="-342900" algn="l" rtl="0" eaLnBrk="0" hangingPunct="0">
              <a:spcBef>
                <a:spcPct val="20000"/>
              </a:spcBef>
            </a:pPr>
            <a:r>
              <a:rPr lang="en-US" altLang="ko-KR" sz="1050" b="1" dirty="0" smtClean="0">
                <a:solidFill>
                  <a:srgbClr val="FF0000"/>
                </a:solidFill>
                <a:latin typeface="+mn-ea"/>
              </a:rPr>
              <a:t>BD-</a:t>
            </a:r>
            <a:r>
              <a:rPr lang="en-US" altLang="ko-KR" sz="1050" b="1" dirty="0" err="1" smtClean="0">
                <a:solidFill>
                  <a:srgbClr val="FF0000"/>
                </a:solidFill>
                <a:latin typeface="+mn-ea"/>
              </a:rPr>
              <a:t>Lite</a:t>
            </a:r>
            <a:r>
              <a:rPr lang="en-US" altLang="ko-KR" sz="1050" b="1" dirty="0" smtClean="0">
                <a:solidFill>
                  <a:srgbClr val="FF0000"/>
                </a:solidFill>
                <a:latin typeface="+mn-ea"/>
              </a:rPr>
              <a:t> Menu</a:t>
            </a:r>
          </a:p>
          <a:p>
            <a:pPr algn="l" rtl="0"/>
            <a:r>
              <a:rPr lang="en-US" altLang="ko-KR" sz="1000" dirty="0" smtClean="0"/>
              <a:t>This feature toggles limited BD menu when playing a BD ISO file.</a:t>
            </a:r>
          </a:p>
          <a:p>
            <a:pPr algn="l" rtl="0"/>
            <a:endParaRPr lang="en-US" altLang="ko-KR" sz="1000" dirty="0" smtClean="0"/>
          </a:p>
          <a:p>
            <a:pPr marL="342900" indent="-342900" algn="l" rtl="0" eaLnBrk="0" hangingPunct="0">
              <a:spcBef>
                <a:spcPct val="20000"/>
              </a:spcBef>
            </a:pPr>
            <a:r>
              <a:rPr lang="en-US" altLang="ko-KR" sz="1050" b="1" dirty="0" smtClean="0">
                <a:solidFill>
                  <a:srgbClr val="FF0000"/>
                </a:solidFill>
                <a:latin typeface="+mn-ea"/>
              </a:rPr>
              <a:t>Factory Default</a:t>
            </a:r>
          </a:p>
          <a:p>
            <a:pPr algn="l" rtl="0"/>
            <a:r>
              <a:rPr lang="en-US" altLang="ko-KR" sz="1000" dirty="0" smtClean="0"/>
              <a:t>This option restores your player to the factory defaults. It will clear all the personal settings including passwords, favorites, custom skins etc.</a:t>
            </a:r>
            <a:endParaRPr lang="ko-KR" altLang="ko-KR" sz="1000" dirty="0" smtClean="0"/>
          </a:p>
          <a:p>
            <a:pPr lvl="0" algn="l" rtl="0"/>
            <a:r>
              <a:rPr lang="en-US" altLang="ko-KR" sz="1000" dirty="0" smtClean="0"/>
              <a:t>- Using this option will not damage the data on your HDD</a:t>
            </a:r>
            <a:endParaRPr lang="ko-KR" altLang="ko-KR" sz="1000" dirty="0" smtClean="0"/>
          </a:p>
          <a:p>
            <a:pPr algn="l" rtl="0"/>
            <a:r>
              <a:rPr lang="en-US" altLang="ko-KR" sz="1000" dirty="0" smtClean="0"/>
              <a:t>- Always reset your settings after a firmware upgrade</a:t>
            </a:r>
          </a:p>
          <a:p>
            <a:pPr algn="l" rtl="0"/>
            <a:endParaRPr lang="en-US" altLang="ko-KR" sz="1000" dirty="0"/>
          </a:p>
          <a:p>
            <a:pPr algn="l" rtl="0"/>
            <a:endParaRPr lang="ko-KR" altLang="ko-KR" sz="1000" dirty="0" smtClean="0"/>
          </a:p>
          <a:p>
            <a:pPr algn="l" rtl="0"/>
            <a:endParaRPr lang="en-US" altLang="ko-KR" sz="1000" dirty="0" smtClean="0"/>
          </a:p>
          <a:p>
            <a:pPr algn="l" rtl="0"/>
            <a:endParaRPr lang="en-US" altLang="ko-KR" sz="1000" dirty="0"/>
          </a:p>
          <a:p>
            <a:pPr algn="l" rtl="0"/>
            <a:endParaRPr lang="ko-KR" altLang="ko-KR" sz="1000" dirty="0" smtClean="0"/>
          </a:p>
          <a:p>
            <a:pPr algn="l" rtl="0"/>
            <a:endParaRPr lang="ko-KR" altLang="ko-KR" sz="1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19</a:t>
            </a:fld>
            <a:endParaRPr lang="en-US" altLang="ko-KR"/>
          </a:p>
        </p:txBody>
      </p:sp>
      <p:sp>
        <p:nvSpPr>
          <p:cNvPr id="15" name="TextBox 15"/>
          <p:cNvSpPr txBox="1">
            <a:spLocks noChangeArrowheads="1"/>
          </p:cNvSpPr>
          <p:nvPr/>
        </p:nvSpPr>
        <p:spPr bwMode="auto">
          <a:xfrm>
            <a:off x="561932" y="1142977"/>
            <a:ext cx="1864165" cy="323165"/>
          </a:xfrm>
          <a:prstGeom prst="rect">
            <a:avLst/>
          </a:prstGeom>
          <a:noFill/>
          <a:ln w="9525">
            <a:noFill/>
            <a:miter lim="800000"/>
            <a:headEnd/>
            <a:tailEnd/>
          </a:ln>
        </p:spPr>
        <p:txBody>
          <a:bodyPr wrap="none">
            <a:spAutoFit/>
          </a:bodyPr>
          <a:lstStyle/>
          <a:p>
            <a:pPr algn="l" rtl="0"/>
            <a:r>
              <a:rPr lang="en-US" altLang="ko-KR" sz="1500" b="1" dirty="0" smtClean="0"/>
              <a:t>System configuration</a:t>
            </a:r>
            <a:endParaRPr kumimoji="0" lang="ko-KR" altLang="en-US" sz="1500" b="1" dirty="0"/>
          </a:p>
        </p:txBody>
      </p:sp>
      <p:sp>
        <p:nvSpPr>
          <p:cNvPr id="16"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25" name="직사각형 4"/>
          <p:cNvSpPr>
            <a:spLocks noChangeArrowheads="1"/>
          </p:cNvSpPr>
          <p:nvPr/>
        </p:nvSpPr>
        <p:spPr bwMode="auto">
          <a:xfrm>
            <a:off x="428604" y="4500562"/>
            <a:ext cx="5786478" cy="2428892"/>
          </a:xfrm>
          <a:prstGeom prst="rect">
            <a:avLst/>
          </a:prstGeom>
          <a:noFill/>
          <a:ln w="9525">
            <a:noFill/>
            <a:miter lim="800000"/>
            <a:headEnd/>
            <a:tailEnd/>
          </a:ln>
        </p:spPr>
        <p:txBody>
          <a:bodyPr wrap="square">
            <a:noAutofit/>
          </a:bodyPr>
          <a:lstStyle/>
          <a:p>
            <a:pPr algn="l" rtl="0"/>
            <a:endParaRPr lang="en-US" altLang="ko-KR" sz="1000" dirty="0"/>
          </a:p>
          <a:p>
            <a:pPr marL="342900" indent="-342900" algn="l" rtl="0" eaLnBrk="0" hangingPunct="0">
              <a:spcBef>
                <a:spcPct val="20000"/>
              </a:spcBef>
            </a:pPr>
            <a:endParaRPr lang="ko-KR" altLang="ko-KR" sz="1000" dirty="0" smtClean="0"/>
          </a:p>
          <a:p>
            <a:pPr algn="l" rtl="0"/>
            <a:endParaRPr lang="ko-KR" altLang="ko-KR" sz="1000" dirty="0" smtClean="0"/>
          </a:p>
        </p:txBody>
      </p:sp>
      <p:pic>
        <p:nvPicPr>
          <p:cNvPr id="17" name="Picture 4"/>
          <p:cNvPicPr>
            <a:picLocks noChangeAspect="1" noChangeArrowheads="1"/>
          </p:cNvPicPr>
          <p:nvPr/>
        </p:nvPicPr>
        <p:blipFill>
          <a:blip r:embed="rId2" cstate="print"/>
          <a:stretch>
            <a:fillRect/>
          </a:stretch>
        </p:blipFill>
        <p:spPr bwMode="auto">
          <a:xfrm>
            <a:off x="900388" y="1480017"/>
            <a:ext cx="4984611" cy="2803843"/>
          </a:xfrm>
          <a:prstGeom prst="rect">
            <a:avLst/>
          </a:prstGeom>
          <a:noFill/>
        </p:spPr>
      </p:pic>
      <p:pic>
        <p:nvPicPr>
          <p:cNvPr id="14" name="Picture 13" descr="default.jpg"/>
          <p:cNvPicPr>
            <a:picLocks noChangeAspect="1"/>
          </p:cNvPicPr>
          <p:nvPr/>
        </p:nvPicPr>
        <p:blipFill>
          <a:blip r:embed="rId3" cstate="print"/>
          <a:stretch>
            <a:fillRect/>
          </a:stretch>
        </p:blipFill>
        <p:spPr>
          <a:xfrm>
            <a:off x="2000240" y="6858016"/>
            <a:ext cx="2571768" cy="1828990"/>
          </a:xfrm>
          <a:prstGeom prst="rect">
            <a:avLst/>
          </a:prstGeom>
        </p:spPr>
      </p:pic>
      <p:sp>
        <p:nvSpPr>
          <p:cNvPr id="9" name="Rectangle 8"/>
          <p:cNvSpPr/>
          <p:nvPr/>
        </p:nvSpPr>
        <p:spPr>
          <a:xfrm>
            <a:off x="548680" y="4427984"/>
            <a:ext cx="4594820" cy="2562240"/>
          </a:xfrm>
          <a:prstGeom prst="rect">
            <a:avLst/>
          </a:prstGeom>
        </p:spPr>
        <p:txBody>
          <a:bodyPr wrap="square">
            <a:spAutoFit/>
          </a:bodyPr>
          <a:lstStyle/>
          <a:p>
            <a:pPr marL="342900" indent="-342900" algn="l" rtl="0" eaLnBrk="0" hangingPunct="0">
              <a:spcBef>
                <a:spcPct val="20000"/>
              </a:spcBef>
            </a:pPr>
            <a:r>
              <a:rPr lang="en-US" altLang="ko-KR" sz="1050" b="1" dirty="0" smtClean="0">
                <a:solidFill>
                  <a:srgbClr val="FF0000"/>
                </a:solidFill>
                <a:latin typeface="+mn-ea"/>
              </a:rPr>
              <a:t>DVD </a:t>
            </a:r>
            <a:r>
              <a:rPr lang="en-US" altLang="ko-KR" sz="1050" b="1" dirty="0" err="1" smtClean="0">
                <a:solidFill>
                  <a:srgbClr val="FF0000"/>
                </a:solidFill>
                <a:latin typeface="+mn-ea"/>
              </a:rPr>
              <a:t>Autoplay</a:t>
            </a:r>
            <a:endParaRPr lang="en-US" altLang="ko-KR" sz="1050" dirty="0" smtClean="0">
              <a:solidFill>
                <a:srgbClr val="FF0000"/>
              </a:solidFill>
              <a:latin typeface="+mn-ea"/>
            </a:endParaRPr>
          </a:p>
          <a:p>
            <a:pPr algn="l" rtl="0"/>
            <a:r>
              <a:rPr lang="en-US" altLang="ko-KR" sz="1000" dirty="0" smtClean="0"/>
              <a:t>The feature allows you to select automatic DVD play mode when inserting a DVD disk into the DVD ROM connected to your player via USB port </a:t>
            </a:r>
          </a:p>
          <a:p>
            <a:pPr algn="l" rtl="0" fontAlgn="t" latinLnBrk="1"/>
            <a:endParaRPr lang="en-US" sz="1000" b="1" dirty="0" smtClean="0"/>
          </a:p>
          <a:p>
            <a:pPr algn="l" rtl="0" fontAlgn="t" latinLnBrk="1"/>
            <a:r>
              <a:rPr lang="en-US" sz="1000" dirty="0" smtClean="0"/>
              <a:t>.</a:t>
            </a:r>
            <a:endParaRPr lang="ko-KR" altLang="en-US" sz="1000" dirty="0" smtClean="0"/>
          </a:p>
          <a:p>
            <a:pPr algn="l" rtl="0"/>
            <a:endParaRPr lang="en-US" altLang="ko-KR" sz="1000" dirty="0" smtClean="0"/>
          </a:p>
          <a:p>
            <a:pPr marL="342900" indent="-342900" algn="l" rtl="0" eaLnBrk="0" hangingPunct="0">
              <a:spcBef>
                <a:spcPct val="20000"/>
              </a:spcBef>
            </a:pPr>
            <a:endParaRPr lang="en-US" altLang="ko-KR" sz="1000" b="1" dirty="0" smtClean="0">
              <a:solidFill>
                <a:srgbClr val="FF0000"/>
              </a:solidFill>
              <a:latin typeface="+mn-ea"/>
            </a:endParaRPr>
          </a:p>
          <a:p>
            <a:pPr marL="342900" indent="-342900" algn="l" rtl="0" eaLnBrk="0" hangingPunct="0">
              <a:spcBef>
                <a:spcPct val="20000"/>
              </a:spcBef>
            </a:pPr>
            <a:endParaRPr lang="en-US" altLang="ko-KR" sz="1000" b="1" dirty="0" smtClean="0">
              <a:solidFill>
                <a:srgbClr val="FF0000"/>
              </a:solidFill>
              <a:latin typeface="+mn-ea"/>
            </a:endParaRPr>
          </a:p>
          <a:p>
            <a:pPr marL="342900" indent="-342900" algn="l" rtl="0" eaLnBrk="0" hangingPunct="0">
              <a:spcBef>
                <a:spcPct val="20000"/>
              </a:spcBef>
            </a:pPr>
            <a:endParaRPr lang="en-US" altLang="ko-KR" sz="1000" b="1" dirty="0" smtClean="0">
              <a:solidFill>
                <a:srgbClr val="FF0000"/>
              </a:solidFill>
              <a:latin typeface="+mn-ea"/>
            </a:endParaRPr>
          </a:p>
          <a:p>
            <a:pPr marL="342900" indent="-342900" algn="l" rtl="0" eaLnBrk="0" hangingPunct="0">
              <a:spcBef>
                <a:spcPct val="20000"/>
              </a:spcBef>
            </a:pPr>
            <a:r>
              <a:rPr lang="en-US" altLang="ko-KR" sz="1050" b="1" dirty="0" smtClean="0">
                <a:solidFill>
                  <a:srgbClr val="FF0000"/>
                </a:solidFill>
                <a:latin typeface="+mn-ea"/>
              </a:rPr>
              <a:t>DLNA DMR</a:t>
            </a:r>
          </a:p>
          <a:p>
            <a:pPr algn="l" rtl="0"/>
            <a:r>
              <a:rPr lang="en-US" altLang="ko-KR" sz="1000" dirty="0" smtClean="0"/>
              <a:t>Turn it on to automatically connect to DLNA devices</a:t>
            </a:r>
          </a:p>
          <a:p>
            <a:pPr algn="l" rtl="0"/>
            <a:endParaRPr lang="en-US" altLang="ko-KR" sz="1000" dirty="0" smtClean="0"/>
          </a:p>
          <a:p>
            <a:pPr marL="342900" indent="-342900" algn="l" rtl="0" eaLnBrk="0" hangingPunct="0">
              <a:spcBef>
                <a:spcPct val="20000"/>
              </a:spcBef>
            </a:pPr>
            <a:r>
              <a:rPr lang="en-US" altLang="ko-KR" sz="1050" b="1" dirty="0" smtClean="0">
                <a:solidFill>
                  <a:srgbClr val="FF0000"/>
                </a:solidFill>
                <a:latin typeface="+mn-ea"/>
              </a:rPr>
              <a:t>Screen size</a:t>
            </a:r>
          </a:p>
          <a:p>
            <a:pPr algn="l" rtl="0"/>
            <a:r>
              <a:rPr lang="en-US" altLang="ko-KR" sz="1000" dirty="0" smtClean="0"/>
              <a:t>Press ENTER button to adjust your video output to the size of your TV</a:t>
            </a:r>
          </a:p>
          <a:p>
            <a:pPr algn="l" rtl="0"/>
            <a:endParaRPr lang="ko-KR" altLang="ko-KR" sz="1000" dirty="0" smtClean="0"/>
          </a:p>
        </p:txBody>
      </p:sp>
      <p:graphicFrame>
        <p:nvGraphicFramePr>
          <p:cNvPr id="10" name="Table 9"/>
          <p:cNvGraphicFramePr>
            <a:graphicFrameLocks noGrp="1"/>
          </p:cNvGraphicFramePr>
          <p:nvPr/>
        </p:nvGraphicFramePr>
        <p:xfrm>
          <a:off x="620688" y="5004048"/>
          <a:ext cx="3888432" cy="792480"/>
        </p:xfrm>
        <a:graphic>
          <a:graphicData uri="http://schemas.openxmlformats.org/drawingml/2006/table">
            <a:tbl>
              <a:tblPr rtl="1" firstRow="1" bandRow="1">
                <a:tableStyleId>{5C22544A-7EE6-4342-B048-85BDC9FD1C3A}</a:tableStyleId>
              </a:tblPr>
              <a:tblGrid>
                <a:gridCol w="3888432"/>
              </a:tblGrid>
              <a:tr h="300507">
                <a:tc>
                  <a:txBody>
                    <a:bodyPr/>
                    <a:lstStyle/>
                    <a:p>
                      <a:pPr algn="l" rtl="0" fontAlgn="t" latinLnBrk="1"/>
                      <a:r>
                        <a:rPr lang="en-US" sz="1000" b="1" dirty="0" smtClean="0"/>
                        <a:t>OFF</a:t>
                      </a:r>
                      <a:endParaRPr lang="ko-KR" altLang="en-US" sz="1000" b="1" dirty="0" smtClean="0"/>
                    </a:p>
                    <a:p>
                      <a:pPr algn="l" rtl="0" fontAlgn="t" latinLnBrk="1"/>
                      <a:r>
                        <a:rPr lang="en-US" sz="1000" dirty="0" smtClean="0"/>
                        <a:t>DVD Disk isn’t automatically played</a:t>
                      </a:r>
                      <a:endParaRPr lang="he-IL" sz="1000" dirty="0"/>
                    </a:p>
                  </a:txBody>
                  <a:tcPr/>
                </a:tc>
              </a:tr>
              <a:tr h="377593">
                <a:tc>
                  <a:txBody>
                    <a:bodyPr/>
                    <a:lstStyle/>
                    <a:p>
                      <a:pPr algn="l" rtl="0" fontAlgn="t" latinLnBrk="1"/>
                      <a:r>
                        <a:rPr lang="en-US" sz="1000" b="1" dirty="0" smtClean="0"/>
                        <a:t>ON</a:t>
                      </a:r>
                      <a:endParaRPr lang="ko-KR" altLang="en-US" sz="1000" b="1" dirty="0" smtClean="0"/>
                    </a:p>
                    <a:p>
                      <a:pPr algn="l" rtl="0" eaLnBrk="0" fontAlgn="t" latinLnBrk="1" hangingPunct="0"/>
                      <a:r>
                        <a:rPr lang="en-US" sz="1000" dirty="0" smtClean="0"/>
                        <a:t>DDVD Disk is automatically played.</a:t>
                      </a:r>
                      <a:endParaRPr lang="he-IL"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a:t>
            </a:fld>
            <a:endParaRPr lang="en-US" altLang="ko-KR" dirty="0"/>
          </a:p>
        </p:txBody>
      </p:sp>
      <p:sp>
        <p:nvSpPr>
          <p:cNvPr id="3" name="TextBox 2"/>
          <p:cNvSpPr txBox="1">
            <a:spLocks noChangeArrowheads="1"/>
          </p:cNvSpPr>
          <p:nvPr/>
        </p:nvSpPr>
        <p:spPr bwMode="auto">
          <a:xfrm>
            <a:off x="2233613" y="417635"/>
            <a:ext cx="2044470" cy="523220"/>
          </a:xfrm>
          <a:prstGeom prst="rect">
            <a:avLst/>
          </a:prstGeom>
          <a:noFill/>
          <a:ln w="9525">
            <a:noFill/>
            <a:miter lim="800000"/>
            <a:headEnd/>
            <a:tailEnd/>
          </a:ln>
        </p:spPr>
        <p:txBody>
          <a:bodyPr wrap="none">
            <a:spAutoFit/>
          </a:bodyPr>
          <a:lstStyle/>
          <a:p>
            <a:pPr algn="l" rtl="0"/>
            <a:r>
              <a:rPr lang="en-US" altLang="ko-KR" sz="2800" b="1" dirty="0" smtClean="0"/>
              <a:t>Introduction</a:t>
            </a:r>
            <a:endParaRPr lang="ko-KR" altLang="ko-KR" sz="2800" b="1" dirty="0"/>
          </a:p>
        </p:txBody>
      </p:sp>
      <p:sp>
        <p:nvSpPr>
          <p:cNvPr id="6" name="TextBox 5"/>
          <p:cNvSpPr txBox="1"/>
          <p:nvPr/>
        </p:nvSpPr>
        <p:spPr>
          <a:xfrm>
            <a:off x="428604" y="1274861"/>
            <a:ext cx="5786478" cy="4862870"/>
          </a:xfrm>
          <a:prstGeom prst="rect">
            <a:avLst/>
          </a:prstGeom>
          <a:noFill/>
        </p:spPr>
        <p:txBody>
          <a:bodyPr wrap="square" rtlCol="0">
            <a:spAutoFit/>
          </a:bodyPr>
          <a:lstStyle/>
          <a:p>
            <a:pPr algn="l" rtl="0"/>
            <a:r>
              <a:rPr lang="en-US" altLang="ko-KR" sz="1200" dirty="0" smtClean="0">
                <a:cs typeface="Arial" pitchFamily="34" charset="0"/>
              </a:rPr>
              <a:t>Congratulations on your purchase of the </a:t>
            </a:r>
            <a:r>
              <a:rPr lang="en-US" altLang="ko-KR" sz="1200" b="1" dirty="0" err="1" smtClean="0">
                <a:cs typeface="Arial" pitchFamily="34" charset="0"/>
              </a:rPr>
              <a:t>Xtreamer</a:t>
            </a:r>
            <a:r>
              <a:rPr lang="en-US" altLang="ko-KR" sz="1200" b="1" dirty="0" smtClean="0">
                <a:cs typeface="Arial" pitchFamily="34" charset="0"/>
              </a:rPr>
              <a:t> Prodigy </a:t>
            </a:r>
            <a:r>
              <a:rPr lang="en-US" altLang="ko-KR" sz="1200" dirty="0" smtClean="0">
                <a:cs typeface="Arial" pitchFamily="34" charset="0"/>
              </a:rPr>
              <a:t>media player, a state-of-the-art consumer electronic device that will enrich your home multimedia experience.</a:t>
            </a:r>
            <a:endParaRPr lang="ko-KR" altLang="ko-KR" sz="1200" dirty="0" smtClean="0">
              <a:cs typeface="Arial" pitchFamily="34" charset="0"/>
            </a:endParaRPr>
          </a:p>
          <a:p>
            <a:pPr algn="l" rtl="0"/>
            <a:r>
              <a:rPr lang="en-US" altLang="ko-KR" sz="1200" dirty="0" smtClean="0">
                <a:cs typeface="Arial" pitchFamily="34" charset="0"/>
              </a:rPr>
              <a:t> </a:t>
            </a:r>
            <a:endParaRPr lang="ko-KR" altLang="ko-KR" sz="1200" dirty="0" smtClean="0">
              <a:cs typeface="Arial" pitchFamily="34" charset="0"/>
            </a:endParaRPr>
          </a:p>
          <a:p>
            <a:pPr algn="l" rtl="0"/>
            <a:r>
              <a:rPr lang="en-US" sz="1200" dirty="0" err="1" smtClean="0"/>
              <a:t>Xtreamer</a:t>
            </a:r>
            <a:r>
              <a:rPr lang="en-US" sz="1200" dirty="0" smtClean="0"/>
              <a:t> Prodigy is a new generation </a:t>
            </a:r>
            <a:r>
              <a:rPr lang="en-US" sz="1200" dirty="0" err="1" smtClean="0"/>
              <a:t>Realtek</a:t>
            </a:r>
            <a:r>
              <a:rPr lang="en-US" sz="1200" dirty="0" smtClean="0"/>
              <a:t> based media player  equipped with enhanced top quality hardware commonly used in high-end computing and consumer electronic solution. It has an additional memory, USB 3.0 slave connection for high-speed data transfer, GB LAN and can be equipped with one 3.5” HDD.</a:t>
            </a:r>
          </a:p>
          <a:p>
            <a:pPr algn="l" rtl="0"/>
            <a:endParaRPr lang="en-US" sz="1200" dirty="0" smtClean="0"/>
          </a:p>
          <a:p>
            <a:pPr algn="l" rtl="0"/>
            <a:r>
              <a:rPr lang="en-US" sz="1200" dirty="0" smtClean="0"/>
              <a:t>With </a:t>
            </a:r>
            <a:r>
              <a:rPr lang="en-US" sz="1200" dirty="0" err="1" smtClean="0"/>
              <a:t>Xtreamer</a:t>
            </a:r>
            <a:r>
              <a:rPr lang="en-US" sz="1200" dirty="0" smtClean="0"/>
              <a:t> Prodigy media player you can bring your movies, music and images to your living room, get rid of that bulky DVD collection, access hundreds of internet feeds and channels, check your favorite online services and social nets, browse the </a:t>
            </a:r>
            <a:r>
              <a:rPr lang="en-US" sz="1200" dirty="0" smtClean="0"/>
              <a:t>web, use Android applications </a:t>
            </a:r>
            <a:r>
              <a:rPr lang="en-US" sz="1200" dirty="0" smtClean="0"/>
              <a:t>and so on.</a:t>
            </a:r>
          </a:p>
          <a:p>
            <a:pPr algn="l" rtl="0"/>
            <a:endParaRPr lang="en-US" sz="1200" dirty="0"/>
          </a:p>
          <a:p>
            <a:pPr algn="l" rtl="0"/>
            <a:r>
              <a:rPr lang="en-US" sz="1200" dirty="0" smtClean="0"/>
              <a:t>This is the first media player that incorporates the full 3D support. Enjoy a full movie theater experience at home.</a:t>
            </a:r>
          </a:p>
          <a:p>
            <a:pPr algn="l" rtl="0"/>
            <a:endParaRPr lang="en-US" sz="1200" dirty="0"/>
          </a:p>
          <a:p>
            <a:pPr algn="l" rtl="0"/>
            <a:r>
              <a:rPr lang="en-US" sz="1200" dirty="0" smtClean="0"/>
              <a:t>In </a:t>
            </a:r>
            <a:r>
              <a:rPr lang="en-US" sz="1200" dirty="0" err="1" smtClean="0"/>
              <a:t>Xtreamer</a:t>
            </a:r>
            <a:r>
              <a:rPr lang="en-US" sz="1200" dirty="0" smtClean="0"/>
              <a:t> Prodigy we also introduce Android 2.2.1 support opening you to the wide world of thousands of Android applications.</a:t>
            </a:r>
          </a:p>
          <a:p>
            <a:pPr algn="l" rtl="0"/>
            <a:endParaRPr lang="en-US" sz="1200" dirty="0" smtClean="0"/>
          </a:p>
          <a:p>
            <a:pPr algn="l" rtl="0"/>
            <a:r>
              <a:rPr lang="en-US" altLang="ko-KR" sz="1200" dirty="0" smtClean="0">
                <a:cs typeface="Arial" pitchFamily="34" charset="0"/>
              </a:rPr>
              <a:t>Due to the rapid development of our product we cannot possibly guarantee that this Guide will include all its features. So if you have questions please feel free to browse the Xtreamer </a:t>
            </a:r>
            <a:r>
              <a:rPr lang="en-US" altLang="ko-KR" sz="1200" dirty="0" smtClean="0">
                <a:cs typeface="Arial" pitchFamily="34" charset="0"/>
                <a:hlinkClick r:id="rId2"/>
              </a:rPr>
              <a:t>Knowledge base</a:t>
            </a:r>
            <a:r>
              <a:rPr lang="en-US" altLang="ko-KR" sz="1200" dirty="0" smtClean="0">
                <a:cs typeface="Arial" pitchFamily="34" charset="0"/>
              </a:rPr>
              <a:t> or contact our staff.</a:t>
            </a:r>
            <a:endParaRPr lang="ko-KR" altLang="ko-KR" sz="1200" dirty="0" smtClean="0">
              <a:cs typeface="Arial" pitchFamily="34" charset="0"/>
            </a:endParaRPr>
          </a:p>
          <a:p>
            <a:pPr algn="l" rtl="0"/>
            <a:endParaRPr lang="en-US" altLang="ko-KR" sz="1200" dirty="0" smtClean="0">
              <a:cs typeface="Arial" pitchFamily="34" charset="0"/>
            </a:endParaRPr>
          </a:p>
          <a:p>
            <a:pPr algn="l" rtl="0"/>
            <a:r>
              <a:rPr lang="en-US" altLang="ko-KR" sz="1200" dirty="0" smtClean="0">
                <a:cs typeface="Arial" pitchFamily="34" charset="0"/>
              </a:rPr>
              <a:t>Please make sure to visit our site </a:t>
            </a:r>
            <a:r>
              <a:rPr lang="en-US" altLang="ko-KR" sz="1200" u="sng" dirty="0" smtClean="0">
                <a:cs typeface="Arial" pitchFamily="34" charset="0"/>
                <a:hlinkClick r:id="rId3"/>
              </a:rPr>
              <a:t>www.xtreamer.net</a:t>
            </a:r>
            <a:r>
              <a:rPr lang="en-US" altLang="ko-KR" sz="1200" dirty="0" smtClean="0">
                <a:cs typeface="Arial" pitchFamily="34" charset="0"/>
              </a:rPr>
              <a:t> for the Xtreamer news, official announcements and firmware upgrade.</a:t>
            </a:r>
            <a:endParaRPr lang="ko-KR" altLang="ko-KR" sz="1200" dirty="0" smtClean="0">
              <a:cs typeface="Arial" pitchFamily="34" charset="0"/>
            </a:endParaRPr>
          </a:p>
          <a:p>
            <a:pPr algn="l" rtl="0"/>
            <a:endParaRPr lang="ko-KR" altLang="en-US" sz="1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슬라이드 번호 개체 틀 1"/>
          <p:cNvSpPr>
            <a:spLocks noGrp="1"/>
          </p:cNvSpPr>
          <p:nvPr>
            <p:ph type="sldNum" sz="quarter" idx="10"/>
          </p:nvPr>
        </p:nvSpPr>
        <p:spPr bwMode="auto">
          <a:noFill/>
          <a:ln>
            <a:miter lim="800000"/>
            <a:headEnd/>
            <a:tailEnd/>
          </a:ln>
        </p:spPr>
        <p:txBody>
          <a:bodyPr/>
          <a:lstStyle/>
          <a:p>
            <a:pPr rtl="0"/>
            <a:fld id="{7126D75F-B24B-4708-876D-641484BDD25D}" type="slidenum">
              <a:rPr lang="he-IL" altLang="en-US" smtClean="0"/>
              <a:pPr rtl="0"/>
              <a:t>20</a:t>
            </a:fld>
            <a:endParaRPr lang="en-US" altLang="ko-KR" smtClean="0"/>
          </a:p>
        </p:txBody>
      </p:sp>
      <p:pic>
        <p:nvPicPr>
          <p:cNvPr id="26" name="그림 25"/>
          <p:cNvPicPr>
            <a:picLocks noChangeAspect="1"/>
          </p:cNvPicPr>
          <p:nvPr/>
        </p:nvPicPr>
        <p:blipFill>
          <a:blip r:embed="rId3" cstate="print"/>
          <a:stretch>
            <a:fillRect/>
          </a:stretch>
        </p:blipFill>
        <p:spPr>
          <a:xfrm>
            <a:off x="850610" y="1736461"/>
            <a:ext cx="4984615" cy="2803845"/>
          </a:xfrm>
          <a:prstGeom prst="rect">
            <a:avLst/>
          </a:prstGeom>
        </p:spPr>
      </p:pic>
      <p:sp>
        <p:nvSpPr>
          <p:cNvPr id="28" name="TextBox 25"/>
          <p:cNvSpPr txBox="1">
            <a:spLocks noChangeArrowheads="1"/>
          </p:cNvSpPr>
          <p:nvPr/>
        </p:nvSpPr>
        <p:spPr bwMode="auto">
          <a:xfrm>
            <a:off x="571480" y="1142976"/>
            <a:ext cx="1372107" cy="323165"/>
          </a:xfrm>
          <a:prstGeom prst="rect">
            <a:avLst/>
          </a:prstGeom>
          <a:noFill/>
          <a:ln w="9525">
            <a:noFill/>
            <a:miter lim="800000"/>
            <a:headEnd/>
            <a:tailEnd/>
          </a:ln>
        </p:spPr>
        <p:txBody>
          <a:bodyPr wrap="none">
            <a:spAutoFit/>
          </a:bodyPr>
          <a:lstStyle/>
          <a:p>
            <a:pPr algn="l" rtl="0"/>
            <a:r>
              <a:rPr lang="en-US" altLang="ko-KR" sz="1500" b="1" dirty="0" smtClean="0"/>
              <a:t>System Service</a:t>
            </a:r>
            <a:endParaRPr kumimoji="0" lang="ko-KR" altLang="en-US" sz="1500" b="1" dirty="0"/>
          </a:p>
        </p:txBody>
      </p:sp>
      <p:sp>
        <p:nvSpPr>
          <p:cNvPr id="13"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14" name="TextBox 51"/>
          <p:cNvSpPr txBox="1">
            <a:spLocks noChangeArrowheads="1"/>
          </p:cNvSpPr>
          <p:nvPr/>
        </p:nvSpPr>
        <p:spPr bwMode="auto">
          <a:xfrm>
            <a:off x="500084" y="4860032"/>
            <a:ext cx="5857875" cy="2115964"/>
          </a:xfrm>
          <a:prstGeom prst="rect">
            <a:avLst/>
          </a:prstGeom>
          <a:noFill/>
          <a:ln w="9525">
            <a:noFill/>
            <a:miter lim="800000"/>
            <a:headEnd/>
            <a:tailEnd/>
          </a:ln>
        </p:spPr>
        <p:txBody>
          <a:bodyPr wrap="square">
            <a:spAutoFit/>
          </a:bodyPr>
          <a:lstStyle/>
          <a:p>
            <a:pPr marL="342900" indent="-342900" algn="l" rtl="0" eaLnBrk="0" hangingPunct="0"/>
            <a:r>
              <a:rPr lang="en-US" altLang="ko-KR" sz="1050" b="1" dirty="0" smtClean="0">
                <a:solidFill>
                  <a:srgbClr val="FF0000"/>
                </a:solidFill>
              </a:rPr>
              <a:t>NAS - Network Drive</a:t>
            </a:r>
            <a:r>
              <a:rPr kumimoji="0" lang="en-US" altLang="ko-KR" sz="1050" b="1" dirty="0" smtClean="0">
                <a:solidFill>
                  <a:srgbClr val="FF0000"/>
                </a:solidFill>
                <a:latin typeface="+mn-ea"/>
                <a:ea typeface="+mn-ea"/>
              </a:rPr>
              <a:t>(SAMBA)</a:t>
            </a:r>
          </a:p>
          <a:p>
            <a:pPr algn="l" rtl="0"/>
            <a:r>
              <a:rPr lang="en-US" altLang="ko-KR" sz="1000" dirty="0" smtClean="0"/>
              <a:t>Allows you to use your player as a NAS device on your network.</a:t>
            </a:r>
            <a:endParaRPr lang="ko-KR" altLang="ko-KR" sz="1000" dirty="0" smtClean="0"/>
          </a:p>
          <a:p>
            <a:pPr algn="l" rtl="0"/>
            <a:r>
              <a:rPr lang="en-US" altLang="ko-KR" sz="1000" dirty="0" smtClean="0"/>
              <a:t>NAS network drive provides storing and copying files services.</a:t>
            </a:r>
            <a:endParaRPr lang="ko-KR" altLang="ko-KR" sz="1000" dirty="0" smtClean="0"/>
          </a:p>
          <a:p>
            <a:pPr algn="l" rtl="0"/>
            <a:r>
              <a:rPr lang="en-US" altLang="ko-KR" sz="1000" dirty="0" smtClean="0"/>
              <a:t> </a:t>
            </a:r>
            <a:endParaRPr lang="ko-KR" altLang="ko-KR" sz="1000" dirty="0" smtClean="0"/>
          </a:p>
          <a:p>
            <a:pPr algn="l" rtl="0"/>
            <a:r>
              <a:rPr lang="en-US" altLang="ko-KR" sz="1050" b="1" dirty="0" smtClean="0">
                <a:solidFill>
                  <a:srgbClr val="FF0000"/>
                </a:solidFill>
              </a:rPr>
              <a:t>BT</a:t>
            </a:r>
            <a:endParaRPr lang="ko-KR" altLang="ko-KR" sz="1050" dirty="0" smtClean="0">
              <a:solidFill>
                <a:srgbClr val="FF0000"/>
              </a:solidFill>
            </a:endParaRPr>
          </a:p>
          <a:p>
            <a:pPr algn="l" rtl="0"/>
            <a:r>
              <a:rPr lang="en-US" altLang="ko-KR" sz="1000" dirty="0" smtClean="0"/>
              <a:t>Use it to enable built-in bit-torrent client.</a:t>
            </a:r>
          </a:p>
          <a:p>
            <a:pPr algn="l" rtl="0"/>
            <a:r>
              <a:rPr lang="en-US" altLang="ko-KR" sz="1000" dirty="0" smtClean="0"/>
              <a:t>The client can by accessed from your computer via a browser program by typing Prodigy’s internal IP/</a:t>
            </a:r>
            <a:r>
              <a:rPr lang="en-US" altLang="ko-KR" sz="1000" dirty="0" err="1" smtClean="0"/>
              <a:t>cgiuni</a:t>
            </a:r>
            <a:endParaRPr lang="en-US" altLang="ko-KR" sz="1000" dirty="0" smtClean="0"/>
          </a:p>
          <a:p>
            <a:pPr algn="l" rtl="0"/>
            <a:endParaRPr lang="en-US" altLang="ko-KR" sz="1000" dirty="0" smtClean="0"/>
          </a:p>
          <a:p>
            <a:pPr algn="l" rtl="0"/>
            <a:r>
              <a:rPr lang="en-US" altLang="ko-KR" sz="1000" dirty="0" smtClean="0"/>
              <a:t>For more information please refer to </a:t>
            </a:r>
            <a:r>
              <a:rPr lang="en-US" altLang="ko-KR" sz="1000" b="1" dirty="0" smtClean="0">
                <a:hlinkClick r:id="rId4"/>
              </a:rPr>
              <a:t>this guide</a:t>
            </a:r>
            <a:r>
              <a:rPr lang="en-US" altLang="ko-KR" sz="1000" dirty="0" smtClean="0"/>
              <a:t>.</a:t>
            </a:r>
            <a:endParaRPr lang="ko-KR" altLang="ko-KR" sz="1000" dirty="0" smtClean="0"/>
          </a:p>
          <a:p>
            <a:pPr algn="l" rtl="0"/>
            <a:r>
              <a:rPr lang="en-US" altLang="ko-KR" sz="1000" dirty="0" smtClean="0"/>
              <a:t> </a:t>
            </a:r>
            <a:endParaRPr lang="ko-KR" altLang="ko-KR" sz="1000" dirty="0" smtClean="0"/>
          </a:p>
          <a:p>
            <a:pPr algn="l" rtl="0"/>
            <a:r>
              <a:rPr lang="en-US" altLang="ko-KR" sz="1050" b="1" dirty="0" smtClean="0">
                <a:solidFill>
                  <a:srgbClr val="FF0000"/>
                </a:solidFill>
              </a:rPr>
              <a:t>DLNA DMR</a:t>
            </a:r>
            <a:endParaRPr lang="ko-KR" altLang="ko-KR" sz="1050" b="1" dirty="0" smtClean="0">
              <a:solidFill>
                <a:srgbClr val="FF0000"/>
              </a:solidFill>
            </a:endParaRPr>
          </a:p>
          <a:p>
            <a:pPr algn="l" rtl="0"/>
            <a:r>
              <a:rPr lang="en-US" altLang="ko-KR" sz="1000" dirty="0" smtClean="0"/>
              <a:t>This option enables DLNA service.</a:t>
            </a:r>
            <a:endParaRPr lang="ko-KR" altLang="ko-KR" sz="1000" dirty="0" smtClean="0"/>
          </a:p>
          <a:p>
            <a:pPr algn="l" rtl="0"/>
            <a:r>
              <a:rPr lang="en-US" altLang="ko-KR" sz="1000" dirty="0" smtClean="0"/>
              <a:t> </a:t>
            </a:r>
            <a:endParaRPr lang="ko-KR" altLang="ko-KR" sz="1000" dirty="0" smtClean="0"/>
          </a:p>
        </p:txBody>
      </p:sp>
      <p:sp>
        <p:nvSpPr>
          <p:cNvPr id="15" name="TextBox 14"/>
          <p:cNvSpPr txBox="1"/>
          <p:nvPr/>
        </p:nvSpPr>
        <p:spPr>
          <a:xfrm>
            <a:off x="785794" y="8001024"/>
            <a:ext cx="5500726" cy="615553"/>
          </a:xfrm>
          <a:prstGeom prst="rect">
            <a:avLst/>
          </a:prstGeom>
          <a:noFill/>
        </p:spPr>
        <p:txBody>
          <a:bodyPr wrap="square" rtlCol="0">
            <a:spAutoFit/>
          </a:bodyPr>
          <a:lstStyle/>
          <a:p>
            <a:pPr marL="342900" indent="-342900" algn="l" rtl="0" eaLnBrk="0" hangingPunct="0"/>
            <a:r>
              <a:rPr kumimoji="0" lang="en-US" altLang="ko-KR" sz="1000" b="1" dirty="0" smtClean="0">
                <a:latin typeface="+mn-ea"/>
                <a:ea typeface="+mn-ea"/>
              </a:rPr>
              <a:t>Note</a:t>
            </a:r>
          </a:p>
          <a:p>
            <a:pPr marL="342900" indent="-342900" algn="l" rtl="0" eaLnBrk="0" hangingPunct="0"/>
            <a:r>
              <a:rPr lang="en-US" altLang="ko-KR" sz="900" dirty="0" smtClean="0"/>
              <a:t>If an option is not frequently used we recommend disabling it to reserve the memory and  for  security</a:t>
            </a:r>
          </a:p>
          <a:p>
            <a:pPr marL="342900" indent="-342900" algn="l" rtl="0" eaLnBrk="0" hangingPunct="0"/>
            <a:r>
              <a:rPr lang="en-US" altLang="ko-KR" sz="900" dirty="0" smtClean="0"/>
              <a:t>reasons.</a:t>
            </a:r>
          </a:p>
          <a:p>
            <a:pPr marL="342900" indent="-342900" algn="l" rtl="0" eaLnBrk="0" hangingPunct="0"/>
            <a:endParaRPr kumimoji="0" lang="en-US" altLang="ko-KR" sz="600" dirty="0" smtClean="0">
              <a:latin typeface="+mn-ea"/>
              <a:ea typeface="+mn-ea"/>
            </a:endParaRPr>
          </a:p>
        </p:txBody>
      </p:sp>
      <p:pic>
        <p:nvPicPr>
          <p:cNvPr id="16" name="Picture 2" descr="I:\디자인 이미지\icon\NotePad_128.png"/>
          <p:cNvPicPr>
            <a:picLocks noChangeAspect="1" noChangeArrowheads="1"/>
          </p:cNvPicPr>
          <p:nvPr/>
        </p:nvPicPr>
        <p:blipFill>
          <a:blip r:embed="rId5" cstate="print"/>
          <a:srcRect/>
          <a:stretch>
            <a:fillRect/>
          </a:stretch>
        </p:blipFill>
        <p:spPr bwMode="auto">
          <a:xfrm>
            <a:off x="428604" y="7929586"/>
            <a:ext cx="334035" cy="32051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21</a:t>
            </a:fld>
            <a:endParaRPr lang="en-US" altLang="ko-KR" dirty="0"/>
          </a:p>
        </p:txBody>
      </p:sp>
      <p:sp>
        <p:nvSpPr>
          <p:cNvPr id="13" name="TextBox 17"/>
          <p:cNvSpPr txBox="1">
            <a:spLocks noChangeArrowheads="1"/>
          </p:cNvSpPr>
          <p:nvPr/>
        </p:nvSpPr>
        <p:spPr bwMode="auto">
          <a:xfrm>
            <a:off x="428626" y="1077059"/>
            <a:ext cx="1874231" cy="323165"/>
          </a:xfrm>
          <a:prstGeom prst="rect">
            <a:avLst/>
          </a:prstGeom>
          <a:noFill/>
          <a:ln w="9525">
            <a:noFill/>
            <a:miter lim="800000"/>
            <a:headEnd/>
            <a:tailEnd/>
          </a:ln>
        </p:spPr>
        <p:txBody>
          <a:bodyPr wrap="none">
            <a:spAutoFit/>
          </a:bodyPr>
          <a:lstStyle/>
          <a:p>
            <a:pPr algn="l" rtl="0"/>
            <a:r>
              <a:rPr kumimoji="0" lang="en-US" altLang="ko-KR" sz="1500" b="1" dirty="0" smtClean="0">
                <a:latin typeface="Arial" pitchFamily="34" charset="0"/>
                <a:cs typeface="Arial" pitchFamily="34" charset="0"/>
              </a:rPr>
              <a:t>Firmware Upgrade</a:t>
            </a:r>
            <a:endParaRPr kumimoji="0" lang="ko-KR" altLang="en-US" sz="1500" b="1" dirty="0">
              <a:latin typeface="Arial" pitchFamily="34" charset="0"/>
              <a:cs typeface="Arial" pitchFamily="34" charset="0"/>
            </a:endParaRPr>
          </a:p>
        </p:txBody>
      </p:sp>
      <p:sp>
        <p:nvSpPr>
          <p:cNvPr id="17"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22" name="직사각형 8"/>
          <p:cNvSpPr>
            <a:spLocks noChangeArrowheads="1"/>
          </p:cNvSpPr>
          <p:nvPr/>
        </p:nvSpPr>
        <p:spPr bwMode="auto">
          <a:xfrm>
            <a:off x="500042" y="4374172"/>
            <a:ext cx="5715000" cy="2554545"/>
          </a:xfrm>
          <a:prstGeom prst="rect">
            <a:avLst/>
          </a:prstGeom>
          <a:noFill/>
          <a:ln w="9525">
            <a:noFill/>
            <a:miter lim="800000"/>
            <a:headEnd/>
            <a:tailEnd/>
          </a:ln>
        </p:spPr>
        <p:txBody>
          <a:bodyPr>
            <a:spAutoFit/>
          </a:bodyPr>
          <a:lstStyle/>
          <a:p>
            <a:pPr marL="342900" indent="-342900" algn="l" rtl="0" eaLnBrk="0" hangingPunct="0">
              <a:spcBef>
                <a:spcPct val="20000"/>
              </a:spcBef>
            </a:pPr>
            <a:r>
              <a:rPr kumimoji="0" lang="en-US" altLang="ko-KR" sz="1000" b="1" dirty="0" smtClean="0">
                <a:solidFill>
                  <a:srgbClr val="FF0000"/>
                </a:solidFill>
                <a:latin typeface="+mn-ea"/>
                <a:ea typeface="+mn-ea"/>
              </a:rPr>
              <a:t>Upgrading your Firmware</a:t>
            </a:r>
            <a:br>
              <a:rPr kumimoji="0" lang="en-US" altLang="ko-KR" sz="1000" b="1" dirty="0" smtClean="0">
                <a:solidFill>
                  <a:srgbClr val="FF0000"/>
                </a:solidFill>
                <a:latin typeface="+mn-ea"/>
                <a:ea typeface="+mn-ea"/>
              </a:rPr>
            </a:br>
            <a:endParaRPr kumimoji="0" lang="en-US" altLang="ko-KR" sz="1000" b="1" dirty="0" smtClean="0">
              <a:solidFill>
                <a:srgbClr val="FF0000"/>
              </a:solidFill>
              <a:latin typeface="+mn-ea"/>
              <a:ea typeface="+mn-ea"/>
            </a:endParaRPr>
          </a:p>
          <a:p>
            <a:pPr marL="342900" indent="-342900" algn="l" rtl="0" eaLnBrk="0" hangingPunct="0">
              <a:spcBef>
                <a:spcPct val="20000"/>
              </a:spcBef>
            </a:pPr>
            <a:r>
              <a:rPr lang="en-US" altLang="ko-KR" sz="1000" dirty="0" smtClean="0"/>
              <a:t>Under System Firmware you can see your current firmware version.</a:t>
            </a:r>
          </a:p>
          <a:p>
            <a:pPr marL="342900" indent="-342900" algn="l" rtl="0" eaLnBrk="0" hangingPunct="0">
              <a:spcBef>
                <a:spcPct val="20000"/>
              </a:spcBef>
            </a:pPr>
            <a:r>
              <a:rPr lang="en-US" altLang="ko-KR" sz="1000" dirty="0" smtClean="0"/>
              <a:t>You can download the latest firmware file from our </a:t>
            </a:r>
            <a:r>
              <a:rPr lang="en-US" altLang="ko-KR" sz="1000" b="1" dirty="0" smtClean="0">
                <a:hlinkClick r:id="rId2"/>
              </a:rPr>
              <a:t>main site</a:t>
            </a:r>
            <a:r>
              <a:rPr lang="en-US" altLang="ko-KR" sz="1000" dirty="0" smtClean="0"/>
              <a:t> and install it </a:t>
            </a:r>
            <a:r>
              <a:rPr lang="en-US" altLang="ko-KR" sz="1000" b="1" dirty="0" smtClean="0"/>
              <a:t>Manually</a:t>
            </a:r>
            <a:r>
              <a:rPr lang="en-US" altLang="ko-KR" sz="1000" dirty="0" smtClean="0"/>
              <a:t>. </a:t>
            </a:r>
          </a:p>
          <a:p>
            <a:pPr marL="342900" indent="-342900" algn="l" rtl="0" eaLnBrk="0" hangingPunct="0">
              <a:spcBef>
                <a:spcPct val="20000"/>
              </a:spcBef>
            </a:pPr>
            <a:r>
              <a:rPr lang="en-US" altLang="ko-KR" sz="1000" dirty="0" smtClean="0"/>
              <a:t>Check </a:t>
            </a:r>
            <a:r>
              <a:rPr lang="en-US" altLang="ko-KR" sz="1000" b="1" dirty="0" smtClean="0">
                <a:hlinkClick r:id="rId3"/>
              </a:rPr>
              <a:t>this guide</a:t>
            </a:r>
            <a:r>
              <a:rPr lang="en-US" altLang="ko-KR" sz="1000" dirty="0" smtClean="0"/>
              <a:t> for details.</a:t>
            </a:r>
          </a:p>
          <a:p>
            <a:pPr marL="342900" indent="-342900" algn="l" rtl="0" eaLnBrk="0" hangingPunct="0">
              <a:spcBef>
                <a:spcPct val="20000"/>
              </a:spcBef>
            </a:pPr>
            <a:endParaRPr lang="en-US" altLang="ko-KR" sz="1000" dirty="0"/>
          </a:p>
          <a:p>
            <a:pPr marL="342900" indent="-342900" algn="l" rtl="0" eaLnBrk="0" hangingPunct="0">
              <a:spcBef>
                <a:spcPct val="20000"/>
              </a:spcBef>
            </a:pPr>
            <a:endParaRPr lang="en-US" altLang="ko-KR" sz="1000" b="1" dirty="0">
              <a:solidFill>
                <a:srgbClr val="FF0000"/>
              </a:solidFill>
              <a:latin typeface="+mn-ea"/>
            </a:endParaRPr>
          </a:p>
          <a:p>
            <a:pPr marL="342900" indent="-342900" algn="l" rtl="0" eaLnBrk="0" hangingPunct="0">
              <a:spcBef>
                <a:spcPct val="20000"/>
              </a:spcBef>
            </a:pPr>
            <a:r>
              <a:rPr lang="en-US" altLang="ko-KR" sz="1000" b="1" dirty="0" smtClean="0">
                <a:solidFill>
                  <a:srgbClr val="FF0000"/>
                </a:solidFill>
                <a:latin typeface="+mn-ea"/>
              </a:rPr>
              <a:t>IMPORTANT</a:t>
            </a:r>
          </a:p>
          <a:p>
            <a:pPr algn="l" rtl="0" eaLnBrk="0" hangingPunct="0">
              <a:spcBef>
                <a:spcPct val="20000"/>
              </a:spcBef>
            </a:pPr>
            <a:r>
              <a:rPr lang="en-US" altLang="ko-KR" sz="1000" dirty="0" smtClean="0"/>
              <a:t>Every </a:t>
            </a:r>
            <a:r>
              <a:rPr lang="en-US" altLang="ko-KR" sz="1000" dirty="0" err="1" smtClean="0"/>
              <a:t>Xtreamer</a:t>
            </a:r>
            <a:r>
              <a:rPr lang="en-US" altLang="ko-KR" sz="1000" dirty="0" smtClean="0"/>
              <a:t> media player has its own specific firmware. Please make sure you download the correct file before  running the upgrade procedure.</a:t>
            </a:r>
          </a:p>
          <a:p>
            <a:pPr marL="342900" indent="-342900" algn="l" rtl="0" eaLnBrk="0" hangingPunct="0">
              <a:spcBef>
                <a:spcPct val="20000"/>
              </a:spcBef>
            </a:pPr>
            <a:endParaRPr lang="en-US" altLang="ko-KR" sz="1000" b="1" dirty="0" smtClean="0">
              <a:solidFill>
                <a:srgbClr val="FF0000"/>
              </a:solidFill>
              <a:latin typeface="+mn-ea"/>
            </a:endParaRPr>
          </a:p>
          <a:p>
            <a:pPr marL="342900" indent="-342900" algn="l" rtl="0" eaLnBrk="0" hangingPunct="0">
              <a:spcBef>
                <a:spcPct val="20000"/>
              </a:spcBef>
            </a:pPr>
            <a:r>
              <a:rPr lang="en-US" altLang="ko-KR" sz="1000" b="1" dirty="0" smtClean="0">
                <a:solidFill>
                  <a:srgbClr val="FF0000"/>
                </a:solidFill>
                <a:latin typeface="+mn-ea"/>
              </a:rPr>
              <a:t>Emergency Firmware</a:t>
            </a:r>
          </a:p>
          <a:p>
            <a:pPr algn="l" rtl="0" eaLnBrk="0" hangingPunct="0">
              <a:spcBef>
                <a:spcPct val="20000"/>
              </a:spcBef>
            </a:pPr>
            <a:r>
              <a:rPr lang="en-US" altLang="ko-KR" sz="1000" dirty="0" smtClean="0"/>
              <a:t>Emergency firmware can be a great help for de-bricking an unresponsive unit and fixing various problems. The procedure can be found </a:t>
            </a:r>
            <a:r>
              <a:rPr lang="en-US" altLang="ko-KR" sz="1000" b="1" dirty="0" smtClean="0">
                <a:hlinkClick r:id="rId3"/>
              </a:rPr>
              <a:t>here</a:t>
            </a:r>
            <a:r>
              <a:rPr lang="en-US" altLang="ko-KR" sz="1000" dirty="0" smtClean="0"/>
              <a:t>.</a:t>
            </a:r>
          </a:p>
        </p:txBody>
      </p:sp>
      <p:pic>
        <p:nvPicPr>
          <p:cNvPr id="12" name="그림 11"/>
          <p:cNvPicPr>
            <a:picLocks noChangeAspect="1"/>
          </p:cNvPicPr>
          <p:nvPr/>
        </p:nvPicPr>
        <p:blipFill>
          <a:blip r:embed="rId4" cstate="print"/>
          <a:stretch>
            <a:fillRect/>
          </a:stretch>
        </p:blipFill>
        <p:spPr>
          <a:xfrm>
            <a:off x="779172" y="1406747"/>
            <a:ext cx="4984615" cy="280384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슬라이드 번호 개체 틀 1"/>
          <p:cNvSpPr>
            <a:spLocks noGrp="1"/>
          </p:cNvSpPr>
          <p:nvPr>
            <p:ph type="sldNum" sz="quarter" idx="10"/>
          </p:nvPr>
        </p:nvSpPr>
        <p:spPr bwMode="auto">
          <a:noFill/>
          <a:ln>
            <a:miter lim="800000"/>
            <a:headEnd/>
            <a:tailEnd/>
          </a:ln>
        </p:spPr>
        <p:txBody>
          <a:bodyPr/>
          <a:lstStyle/>
          <a:p>
            <a:pPr rtl="0"/>
            <a:fld id="{4131ABDB-8F90-4155-845E-9E0F6E694A25}" type="slidenum">
              <a:rPr lang="he-IL" altLang="en-US" smtClean="0">
                <a:latin typeface="+mj-lt"/>
              </a:rPr>
              <a:pPr rtl="0"/>
              <a:t>22</a:t>
            </a:fld>
            <a:endParaRPr lang="en-US" altLang="ko-KR" smtClean="0">
              <a:latin typeface="+mj-lt"/>
            </a:endParaRPr>
          </a:p>
        </p:txBody>
      </p:sp>
      <p:pic>
        <p:nvPicPr>
          <p:cNvPr id="3076" name="Picture 4"/>
          <p:cNvPicPr>
            <a:picLocks noChangeAspect="1" noChangeArrowheads="1"/>
          </p:cNvPicPr>
          <p:nvPr/>
        </p:nvPicPr>
        <p:blipFill>
          <a:blip r:embed="rId3" cstate="print"/>
          <a:stretch>
            <a:fillRect/>
          </a:stretch>
        </p:blipFill>
        <p:spPr bwMode="auto">
          <a:xfrm>
            <a:off x="900388" y="1480017"/>
            <a:ext cx="4984611" cy="2803843"/>
          </a:xfrm>
          <a:prstGeom prst="rect">
            <a:avLst/>
          </a:prstGeom>
          <a:noFill/>
        </p:spPr>
      </p:pic>
      <p:sp>
        <p:nvSpPr>
          <p:cNvPr id="14"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latin typeface="+mj-lt"/>
              </a:rPr>
              <a:t>Settings</a:t>
            </a:r>
            <a:endParaRPr lang="ko-KR" altLang="ko-KR" sz="2800" dirty="0">
              <a:latin typeface="+mj-lt"/>
            </a:endParaRPr>
          </a:p>
        </p:txBody>
      </p:sp>
      <p:sp>
        <p:nvSpPr>
          <p:cNvPr id="15" name="직사각형 2"/>
          <p:cNvSpPr>
            <a:spLocks noChangeArrowheads="1"/>
          </p:cNvSpPr>
          <p:nvPr/>
        </p:nvSpPr>
        <p:spPr bwMode="auto">
          <a:xfrm>
            <a:off x="571480" y="4786315"/>
            <a:ext cx="5677200" cy="714379"/>
          </a:xfrm>
          <a:prstGeom prst="rect">
            <a:avLst/>
          </a:prstGeom>
          <a:noFill/>
          <a:ln w="9525">
            <a:noFill/>
            <a:miter lim="800000"/>
            <a:headEnd/>
            <a:tailEnd/>
          </a:ln>
        </p:spPr>
        <p:txBody>
          <a:bodyPr wrap="square">
            <a:noAutofit/>
          </a:bodyPr>
          <a:lstStyle/>
          <a:p>
            <a:pPr marL="342900" indent="-342900" algn="l" rtl="0" eaLnBrk="0" hangingPunct="0">
              <a:spcBef>
                <a:spcPct val="20000"/>
              </a:spcBef>
            </a:pPr>
            <a:r>
              <a:rPr kumimoji="0" lang="en-US" altLang="ko-KR" sz="1050" b="1" dirty="0" smtClean="0">
                <a:solidFill>
                  <a:srgbClr val="FF0000"/>
                </a:solidFill>
                <a:latin typeface="+mj-lt"/>
                <a:ea typeface="+mn-ea"/>
              </a:rPr>
              <a:t>Text Encoding</a:t>
            </a:r>
          </a:p>
          <a:p>
            <a:pPr algn="l" rtl="0"/>
            <a:r>
              <a:rPr lang="en-US" altLang="ko-KR" sz="1000" dirty="0" smtClean="0">
                <a:latin typeface="+mj-lt"/>
              </a:rPr>
              <a:t>You can specify the language used in subtitle  files and ID3-tag in Mp3 files. Unicode [UTF-8] is an industry standard, and is set as default . If you are not using Unicode encoded files</a:t>
            </a:r>
            <a:r>
              <a:rPr lang="en-US" altLang="ko-KR" sz="1000" dirty="0" smtClean="0">
                <a:solidFill>
                  <a:srgbClr val="FF0000"/>
                </a:solidFill>
                <a:latin typeface="+mj-lt"/>
              </a:rPr>
              <a:t>,</a:t>
            </a:r>
            <a:r>
              <a:rPr lang="en-US" altLang="ko-KR" sz="1000" dirty="0" smtClean="0">
                <a:latin typeface="+mj-lt"/>
              </a:rPr>
              <a:t> select your preferred language.</a:t>
            </a:r>
            <a:endParaRPr lang="ko-KR" altLang="ko-KR" sz="1000" dirty="0" smtClean="0">
              <a:latin typeface="+mj-lt"/>
            </a:endParaRPr>
          </a:p>
          <a:p>
            <a:pPr marL="342900" indent="-342900" algn="l" rtl="0" eaLnBrk="0" hangingPunct="0">
              <a:spcBef>
                <a:spcPct val="20000"/>
              </a:spcBef>
            </a:pPr>
            <a:endParaRPr kumimoji="0" lang="en-US" altLang="ko-KR" sz="1000" b="1" dirty="0">
              <a:solidFill>
                <a:srgbClr val="FF0000"/>
              </a:solidFill>
              <a:latin typeface="+mj-lt"/>
              <a:ea typeface="+mn-ea"/>
            </a:endParaRPr>
          </a:p>
        </p:txBody>
      </p:sp>
      <p:sp>
        <p:nvSpPr>
          <p:cNvPr id="16" name="직사각형 4"/>
          <p:cNvSpPr>
            <a:spLocks noChangeArrowheads="1"/>
          </p:cNvSpPr>
          <p:nvPr/>
        </p:nvSpPr>
        <p:spPr bwMode="auto">
          <a:xfrm>
            <a:off x="571480" y="4308229"/>
            <a:ext cx="5677200" cy="549523"/>
          </a:xfrm>
          <a:prstGeom prst="rect">
            <a:avLst/>
          </a:prstGeom>
          <a:noFill/>
          <a:ln w="9525">
            <a:noFill/>
            <a:miter lim="800000"/>
            <a:headEnd/>
            <a:tailEnd/>
          </a:ln>
        </p:spPr>
        <p:txBody>
          <a:bodyPr wrap="square">
            <a:noAutofit/>
          </a:bodyPr>
          <a:lstStyle/>
          <a:p>
            <a:pPr marL="342900" indent="-342900" algn="l" rtl="0" eaLnBrk="0" hangingPunct="0">
              <a:spcBef>
                <a:spcPct val="20000"/>
              </a:spcBef>
            </a:pPr>
            <a:r>
              <a:rPr kumimoji="0" lang="en-US" altLang="ko-KR" sz="1050" b="1" dirty="0" smtClean="0">
                <a:solidFill>
                  <a:srgbClr val="FF0000"/>
                </a:solidFill>
                <a:latin typeface="+mj-lt"/>
                <a:ea typeface="+mn-ea"/>
              </a:rPr>
              <a:t>Menu Language</a:t>
            </a:r>
            <a:endParaRPr kumimoji="0" lang="en-US" altLang="ko-KR" sz="1050" b="1" dirty="0">
              <a:solidFill>
                <a:srgbClr val="FF0000"/>
              </a:solidFill>
              <a:latin typeface="+mj-lt"/>
              <a:ea typeface="+mn-ea"/>
            </a:endParaRPr>
          </a:p>
          <a:p>
            <a:pPr algn="l" rtl="0"/>
            <a:r>
              <a:rPr lang="en-US" altLang="ko-KR" sz="1000" dirty="0" smtClean="0">
                <a:latin typeface="+mj-lt"/>
              </a:rPr>
              <a:t>You can specify UI language and enjoy operating the </a:t>
            </a:r>
            <a:r>
              <a:rPr lang="en-US" altLang="ko-KR" sz="1000" dirty="0" err="1" smtClean="0">
                <a:latin typeface="+mj-lt"/>
              </a:rPr>
              <a:t>Xtreamer</a:t>
            </a:r>
            <a:r>
              <a:rPr lang="en-US" altLang="ko-KR" sz="1000" dirty="0" smtClean="0">
                <a:latin typeface="+mj-lt"/>
              </a:rPr>
              <a:t> in you native language.</a:t>
            </a:r>
            <a:endParaRPr kumimoji="0" lang="en-US" altLang="ko-KR" sz="1000" dirty="0">
              <a:latin typeface="+mj-lt"/>
              <a:ea typeface="+mn-ea"/>
            </a:endParaRPr>
          </a:p>
        </p:txBody>
      </p:sp>
      <p:sp>
        <p:nvSpPr>
          <p:cNvPr id="17" name="직사각형 2"/>
          <p:cNvSpPr>
            <a:spLocks noChangeArrowheads="1"/>
          </p:cNvSpPr>
          <p:nvPr/>
        </p:nvSpPr>
        <p:spPr bwMode="auto">
          <a:xfrm>
            <a:off x="571480" y="6034317"/>
            <a:ext cx="5786478" cy="866510"/>
          </a:xfrm>
          <a:prstGeom prst="rect">
            <a:avLst/>
          </a:prstGeom>
          <a:noFill/>
          <a:ln w="9525">
            <a:noFill/>
            <a:miter lim="800000"/>
            <a:headEnd/>
            <a:tailEnd/>
          </a:ln>
        </p:spPr>
        <p:txBody>
          <a:bodyPr wrap="square">
            <a:noAutofit/>
          </a:bodyPr>
          <a:lstStyle/>
          <a:p>
            <a:pPr marL="342900" indent="-342900" algn="l" rtl="0" eaLnBrk="0" hangingPunct="0">
              <a:spcBef>
                <a:spcPct val="20000"/>
              </a:spcBef>
            </a:pPr>
            <a:endParaRPr kumimoji="0" lang="en-US" altLang="ko-KR" sz="900" dirty="0" smtClean="0">
              <a:latin typeface="+mj-lt"/>
              <a:ea typeface="+mn-ea"/>
            </a:endParaRPr>
          </a:p>
        </p:txBody>
      </p:sp>
      <p:sp>
        <p:nvSpPr>
          <p:cNvPr id="18" name="직사각형 2"/>
          <p:cNvSpPr>
            <a:spLocks noChangeArrowheads="1"/>
          </p:cNvSpPr>
          <p:nvPr/>
        </p:nvSpPr>
        <p:spPr bwMode="auto">
          <a:xfrm>
            <a:off x="571480" y="5500695"/>
            <a:ext cx="5677200" cy="642941"/>
          </a:xfrm>
          <a:prstGeom prst="rect">
            <a:avLst/>
          </a:prstGeom>
          <a:noFill/>
          <a:ln w="9525">
            <a:noFill/>
            <a:miter lim="800000"/>
            <a:headEnd/>
            <a:tailEnd/>
          </a:ln>
        </p:spPr>
        <p:txBody>
          <a:bodyPr wrap="square">
            <a:noAutofit/>
          </a:bodyPr>
          <a:lstStyle/>
          <a:p>
            <a:pPr marL="342900" indent="-342900" algn="l" rtl="0" eaLnBrk="0" hangingPunct="0">
              <a:spcBef>
                <a:spcPct val="20000"/>
              </a:spcBef>
            </a:pPr>
            <a:r>
              <a:rPr kumimoji="0" lang="en-US" altLang="ko-KR" sz="1050" b="1" dirty="0" smtClean="0">
                <a:solidFill>
                  <a:srgbClr val="FF0000"/>
                </a:solidFill>
                <a:latin typeface="+mj-lt"/>
              </a:rPr>
              <a:t>Resume Play</a:t>
            </a:r>
          </a:p>
          <a:p>
            <a:pPr algn="l" rtl="0" eaLnBrk="0" hangingPunct="0"/>
            <a:r>
              <a:rPr lang="en-US" altLang="ko-KR" sz="1000" dirty="0" smtClean="0">
                <a:latin typeface="+mj-lt"/>
              </a:rPr>
              <a:t>You can begin playing Xtreamer from the point where you previously stopped it. Your system saves a record of the scene that was playing when you stopped playback so it knows where to resume playing.</a:t>
            </a:r>
            <a:endParaRPr kumimoji="0" lang="en-US" altLang="ko-KR" sz="1000" dirty="0" smtClean="0">
              <a:latin typeface="+mj-lt"/>
              <a:ea typeface="+mn-ea"/>
            </a:endParaRPr>
          </a:p>
        </p:txBody>
      </p:sp>
      <p:sp>
        <p:nvSpPr>
          <p:cNvPr id="19" name="직사각형 4"/>
          <p:cNvSpPr>
            <a:spLocks noChangeArrowheads="1"/>
          </p:cNvSpPr>
          <p:nvPr/>
        </p:nvSpPr>
        <p:spPr bwMode="auto">
          <a:xfrm>
            <a:off x="571480" y="6156177"/>
            <a:ext cx="5677200" cy="2273476"/>
          </a:xfrm>
          <a:prstGeom prst="rect">
            <a:avLst/>
          </a:prstGeom>
          <a:noFill/>
          <a:ln w="9525">
            <a:noFill/>
            <a:miter lim="800000"/>
            <a:headEnd/>
            <a:tailEnd/>
          </a:ln>
        </p:spPr>
        <p:txBody>
          <a:bodyPr wrap="square">
            <a:noAutofit/>
          </a:bodyPr>
          <a:lstStyle/>
          <a:p>
            <a:pPr marL="342900" indent="-342900" algn="l" rtl="0" eaLnBrk="0" hangingPunct="0">
              <a:spcBef>
                <a:spcPct val="20000"/>
              </a:spcBef>
            </a:pPr>
            <a:r>
              <a:rPr kumimoji="0" lang="en-US" altLang="ko-KR" sz="1050" b="1" dirty="0" smtClean="0">
                <a:solidFill>
                  <a:srgbClr val="FF0000"/>
                </a:solidFill>
                <a:latin typeface="+mj-lt"/>
                <a:ea typeface="+mn-ea"/>
              </a:rPr>
              <a:t>Key </a:t>
            </a:r>
            <a:r>
              <a:rPr lang="en-US" altLang="ko-KR" sz="1050" b="1" dirty="0" smtClean="0">
                <a:solidFill>
                  <a:srgbClr val="FF0000"/>
                </a:solidFill>
                <a:latin typeface="+mj-lt"/>
              </a:rPr>
              <a:t>T</a:t>
            </a:r>
            <a:r>
              <a:rPr kumimoji="0" lang="en-US" altLang="ko-KR" sz="1050" b="1" dirty="0" smtClean="0">
                <a:solidFill>
                  <a:srgbClr val="FF0000"/>
                </a:solidFill>
                <a:latin typeface="+mj-lt"/>
                <a:ea typeface="+mn-ea"/>
              </a:rPr>
              <a:t>one </a:t>
            </a:r>
            <a:r>
              <a:rPr lang="en-US" altLang="ko-KR" sz="1050" b="1" dirty="0" smtClean="0">
                <a:solidFill>
                  <a:srgbClr val="FF0000"/>
                </a:solidFill>
                <a:latin typeface="+mj-lt"/>
              </a:rPr>
              <a:t>V</a:t>
            </a:r>
            <a:r>
              <a:rPr kumimoji="0" lang="en-US" altLang="ko-KR" sz="1050" b="1" dirty="0" smtClean="0">
                <a:solidFill>
                  <a:srgbClr val="FF0000"/>
                </a:solidFill>
                <a:latin typeface="+mj-lt"/>
                <a:ea typeface="+mn-ea"/>
              </a:rPr>
              <a:t>olume</a:t>
            </a:r>
            <a:endParaRPr kumimoji="0" lang="en-US" altLang="ko-KR" sz="1050" b="1" dirty="0">
              <a:solidFill>
                <a:srgbClr val="FF0000"/>
              </a:solidFill>
              <a:latin typeface="+mj-lt"/>
              <a:ea typeface="+mn-ea"/>
            </a:endParaRPr>
          </a:p>
          <a:p>
            <a:pPr algn="l" rtl="0"/>
            <a:r>
              <a:rPr lang="en-US" altLang="ko-KR" sz="1000" dirty="0" smtClean="0">
                <a:latin typeface="+mj-lt"/>
              </a:rPr>
              <a:t>Use this option to regulate the sound the player makes when you are pressing the remote buttons.</a:t>
            </a:r>
          </a:p>
          <a:p>
            <a:pPr algn="l" rtl="0"/>
            <a:endParaRPr kumimoji="0" lang="en-US" altLang="ko-KR" sz="900" dirty="0">
              <a:latin typeface="+mj-lt"/>
              <a:ea typeface="+mn-ea"/>
            </a:endParaRPr>
          </a:p>
          <a:p>
            <a:pPr algn="l" rtl="0"/>
            <a:endParaRPr kumimoji="0" lang="en-US" altLang="ko-KR" sz="900" dirty="0">
              <a:latin typeface="+mj-lt"/>
              <a:ea typeface="+mn-ea"/>
            </a:endParaRPr>
          </a:p>
        </p:txBody>
      </p:sp>
      <p:sp>
        <p:nvSpPr>
          <p:cNvPr id="20" name="TextBox 19"/>
          <p:cNvSpPr txBox="1"/>
          <p:nvPr/>
        </p:nvSpPr>
        <p:spPr>
          <a:xfrm>
            <a:off x="571480" y="1000100"/>
            <a:ext cx="1643074" cy="369332"/>
          </a:xfrm>
          <a:prstGeom prst="rect">
            <a:avLst/>
          </a:prstGeom>
          <a:noFill/>
        </p:spPr>
        <p:txBody>
          <a:bodyPr wrap="square" rtlCol="1">
            <a:spAutoFit/>
          </a:bodyPr>
          <a:lstStyle/>
          <a:p>
            <a:pPr algn="l" rtl="0"/>
            <a:r>
              <a:rPr lang="en-US" b="1" dirty="0" smtClean="0"/>
              <a:t>Look and Feel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23</a:t>
            </a:fld>
            <a:endParaRPr lang="en-US" altLang="ko-KR" dirty="0"/>
          </a:p>
        </p:txBody>
      </p:sp>
      <p:sp>
        <p:nvSpPr>
          <p:cNvPr id="13" name="TextBox 17"/>
          <p:cNvSpPr txBox="1">
            <a:spLocks noChangeArrowheads="1"/>
          </p:cNvSpPr>
          <p:nvPr/>
        </p:nvSpPr>
        <p:spPr bwMode="auto">
          <a:xfrm>
            <a:off x="428626" y="1077059"/>
            <a:ext cx="2063385" cy="323165"/>
          </a:xfrm>
          <a:prstGeom prst="rect">
            <a:avLst/>
          </a:prstGeom>
          <a:noFill/>
          <a:ln w="9525">
            <a:noFill/>
            <a:miter lim="800000"/>
            <a:headEnd/>
            <a:tailEnd/>
          </a:ln>
        </p:spPr>
        <p:txBody>
          <a:bodyPr wrap="none">
            <a:spAutoFit/>
          </a:bodyPr>
          <a:lstStyle/>
          <a:p>
            <a:pPr algn="l" rtl="0"/>
            <a:r>
              <a:rPr kumimoji="0" lang="en-US" altLang="ko-KR" sz="1500" b="1" dirty="0" smtClean="0">
                <a:latin typeface="Arial" pitchFamily="34" charset="0"/>
                <a:cs typeface="Arial" pitchFamily="34" charset="0"/>
              </a:rPr>
              <a:t>Search and Indexing</a:t>
            </a:r>
            <a:endParaRPr kumimoji="0" lang="ko-KR" altLang="en-US" sz="1500" b="1" dirty="0">
              <a:latin typeface="Arial" pitchFamily="34" charset="0"/>
              <a:cs typeface="Arial" pitchFamily="34" charset="0"/>
            </a:endParaRPr>
          </a:p>
        </p:txBody>
      </p:sp>
      <p:sp>
        <p:nvSpPr>
          <p:cNvPr id="17" name="TextBox 2"/>
          <p:cNvSpPr txBox="1">
            <a:spLocks noChangeArrowheads="1"/>
          </p:cNvSpPr>
          <p:nvPr/>
        </p:nvSpPr>
        <p:spPr bwMode="auto">
          <a:xfrm>
            <a:off x="2842584" y="417635"/>
            <a:ext cx="1372234" cy="523220"/>
          </a:xfrm>
          <a:prstGeom prst="rect">
            <a:avLst/>
          </a:prstGeom>
          <a:noFill/>
          <a:ln w="9525">
            <a:noFill/>
            <a:miter lim="800000"/>
            <a:headEnd/>
            <a:tailEnd/>
          </a:ln>
        </p:spPr>
        <p:txBody>
          <a:bodyPr wrap="none">
            <a:spAutoFit/>
          </a:bodyPr>
          <a:lstStyle/>
          <a:p>
            <a:pPr algn="l" rtl="0"/>
            <a:r>
              <a:rPr lang="en-US" altLang="ko-KR" sz="2800" b="1" dirty="0" smtClean="0"/>
              <a:t>Settings</a:t>
            </a:r>
            <a:endParaRPr lang="ko-KR" altLang="ko-KR" sz="2800" dirty="0"/>
          </a:p>
        </p:txBody>
      </p:sp>
      <p:sp>
        <p:nvSpPr>
          <p:cNvPr id="22" name="직사각형 8"/>
          <p:cNvSpPr>
            <a:spLocks noChangeArrowheads="1"/>
          </p:cNvSpPr>
          <p:nvPr/>
        </p:nvSpPr>
        <p:spPr bwMode="auto">
          <a:xfrm>
            <a:off x="500042" y="4572000"/>
            <a:ext cx="5715000" cy="1661993"/>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kumimoji="0" lang="en-US" altLang="ko-KR" sz="1000" b="1" dirty="0" smtClean="0">
                <a:solidFill>
                  <a:srgbClr val="FF0000"/>
                </a:solidFill>
                <a:latin typeface="+mn-ea"/>
                <a:ea typeface="+mn-ea"/>
              </a:rPr>
              <a:t>Easily find your Media files</a:t>
            </a:r>
            <a:br>
              <a:rPr kumimoji="0" lang="en-US" altLang="ko-KR" sz="1000" b="1" dirty="0" smtClean="0">
                <a:solidFill>
                  <a:srgbClr val="FF0000"/>
                </a:solidFill>
                <a:latin typeface="+mn-ea"/>
                <a:ea typeface="+mn-ea"/>
              </a:rPr>
            </a:br>
            <a:endParaRPr kumimoji="0" lang="en-US" altLang="ko-KR" sz="1000" b="1" dirty="0" smtClean="0">
              <a:solidFill>
                <a:srgbClr val="FF0000"/>
              </a:solidFill>
              <a:latin typeface="+mn-ea"/>
              <a:ea typeface="+mn-ea"/>
            </a:endParaRPr>
          </a:p>
          <a:p>
            <a:pPr algn="l" rtl="0" eaLnBrk="0" hangingPunct="0">
              <a:spcBef>
                <a:spcPct val="20000"/>
              </a:spcBef>
            </a:pPr>
            <a:r>
              <a:rPr lang="en-US" altLang="ko-KR" sz="1000" dirty="0" smtClean="0"/>
              <a:t>Scan your local storage for media files on your local storage devices in order to be able to find them easily in the Media Library.</a:t>
            </a:r>
          </a:p>
          <a:p>
            <a:pPr marL="342900" indent="-342900" algn="l" rtl="0" eaLnBrk="0" hangingPunct="0">
              <a:spcBef>
                <a:spcPct val="20000"/>
              </a:spcBef>
            </a:pPr>
            <a:r>
              <a:rPr kumimoji="0" lang="en-US" altLang="ko-KR" sz="1000" dirty="0" smtClean="0">
                <a:ea typeface="+mn-ea"/>
              </a:rPr>
              <a:t>Use </a:t>
            </a:r>
            <a:r>
              <a:rPr kumimoji="0" lang="en-US" altLang="ko-KR" sz="1000" b="1" dirty="0" smtClean="0">
                <a:ea typeface="+mn-ea"/>
              </a:rPr>
              <a:t>Automatic scan </a:t>
            </a:r>
            <a:r>
              <a:rPr kumimoji="0" lang="en-US" altLang="ko-KR" sz="1000" dirty="0" smtClean="0">
                <a:ea typeface="+mn-ea"/>
              </a:rPr>
              <a:t>or press </a:t>
            </a:r>
            <a:r>
              <a:rPr kumimoji="0" lang="en-US" altLang="ko-KR" sz="1000" b="1" dirty="0" smtClean="0">
                <a:ea typeface="+mn-ea"/>
              </a:rPr>
              <a:t>Rescan Storage</a:t>
            </a:r>
            <a:r>
              <a:rPr kumimoji="0" lang="en-US" altLang="ko-KR" sz="1000" dirty="0" smtClean="0">
                <a:ea typeface="+mn-ea"/>
              </a:rPr>
              <a:t> to manually update the database.</a:t>
            </a:r>
          </a:p>
          <a:p>
            <a:pPr marL="342900" indent="-342900" algn="l" rtl="0" eaLnBrk="0" hangingPunct="0">
              <a:spcBef>
                <a:spcPct val="20000"/>
              </a:spcBef>
            </a:pPr>
            <a:endParaRPr lang="en-US" altLang="ko-KR" sz="1000" dirty="0" smtClean="0"/>
          </a:p>
          <a:p>
            <a:pPr marL="342900" indent="-342900" algn="l" rtl="0" eaLnBrk="0" hangingPunct="0">
              <a:spcBef>
                <a:spcPct val="20000"/>
              </a:spcBef>
            </a:pPr>
            <a:endParaRPr kumimoji="0" lang="en-US" altLang="ko-KR" sz="1000" dirty="0" smtClean="0">
              <a:ea typeface="+mn-ea"/>
            </a:endParaRPr>
          </a:p>
          <a:p>
            <a:pPr marL="342900" indent="-342900" algn="l" rtl="0" eaLnBrk="0" hangingPunct="0">
              <a:spcBef>
                <a:spcPct val="20000"/>
              </a:spcBef>
            </a:pPr>
            <a:endParaRPr lang="en-US" altLang="ko-KR" sz="1000" dirty="0" smtClean="0"/>
          </a:p>
          <a:p>
            <a:pPr marL="342900" indent="-342900" algn="l" rtl="0" eaLnBrk="0" hangingPunct="0">
              <a:spcBef>
                <a:spcPct val="20000"/>
              </a:spcBef>
            </a:pPr>
            <a:r>
              <a:rPr kumimoji="0" lang="en-US" altLang="ko-KR" sz="1000" b="1" dirty="0" smtClean="0">
                <a:solidFill>
                  <a:srgbClr val="FF0000"/>
                </a:solidFill>
                <a:ea typeface="+mn-ea"/>
              </a:rPr>
              <a:t>Note</a:t>
            </a:r>
            <a:r>
              <a:rPr kumimoji="0" lang="en-US" altLang="ko-KR" sz="1000" dirty="0" smtClean="0">
                <a:ea typeface="+mn-ea"/>
              </a:rPr>
              <a:t>: </a:t>
            </a:r>
            <a:r>
              <a:rPr kumimoji="0" lang="en-US" altLang="ko-KR" sz="1000" i="1" dirty="0" smtClean="0">
                <a:ea typeface="+mn-ea"/>
              </a:rPr>
              <a:t>When  Auto scan is enabled the player might take some additional time loading the system. </a:t>
            </a:r>
          </a:p>
        </p:txBody>
      </p:sp>
      <p:pic>
        <p:nvPicPr>
          <p:cNvPr id="12" name="그림 11"/>
          <p:cNvPicPr>
            <a:picLocks noChangeAspect="1"/>
          </p:cNvPicPr>
          <p:nvPr/>
        </p:nvPicPr>
        <p:blipFill>
          <a:blip r:embed="rId2" cstate="print"/>
          <a:stretch>
            <a:fillRect/>
          </a:stretch>
        </p:blipFill>
        <p:spPr>
          <a:xfrm>
            <a:off x="779173" y="1406747"/>
            <a:ext cx="4984613" cy="280384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24</a:t>
            </a:fld>
            <a:endParaRPr lang="en-US" altLang="ko-KR" dirty="0"/>
          </a:p>
        </p:txBody>
      </p:sp>
      <p:sp>
        <p:nvSpPr>
          <p:cNvPr id="13" name="TextBox 17"/>
          <p:cNvSpPr txBox="1">
            <a:spLocks noChangeArrowheads="1"/>
          </p:cNvSpPr>
          <p:nvPr/>
        </p:nvSpPr>
        <p:spPr bwMode="auto">
          <a:xfrm>
            <a:off x="428626" y="1077059"/>
            <a:ext cx="2129109" cy="323165"/>
          </a:xfrm>
          <a:prstGeom prst="rect">
            <a:avLst/>
          </a:prstGeom>
          <a:noFill/>
          <a:ln w="9525">
            <a:noFill/>
            <a:miter lim="800000"/>
            <a:headEnd/>
            <a:tailEnd/>
          </a:ln>
        </p:spPr>
        <p:txBody>
          <a:bodyPr wrap="none">
            <a:spAutoFit/>
          </a:bodyPr>
          <a:lstStyle/>
          <a:p>
            <a:pPr algn="l" rtl="0"/>
            <a:r>
              <a:rPr kumimoji="0" lang="en-US" altLang="ko-KR" sz="1500" b="1" dirty="0" smtClean="0">
                <a:latin typeface="Arial" pitchFamily="34" charset="0"/>
                <a:cs typeface="Arial" pitchFamily="34" charset="0"/>
              </a:rPr>
              <a:t>Using Media Sources</a:t>
            </a:r>
            <a:endParaRPr kumimoji="0" lang="ko-KR" altLang="en-US" sz="1500" b="1" dirty="0">
              <a:latin typeface="Arial" pitchFamily="34" charset="0"/>
              <a:cs typeface="Arial" pitchFamily="34" charset="0"/>
            </a:endParaRPr>
          </a:p>
        </p:txBody>
      </p:sp>
      <p:sp>
        <p:nvSpPr>
          <p:cNvPr id="17" name="TextBox 2"/>
          <p:cNvSpPr txBox="1">
            <a:spLocks noChangeArrowheads="1"/>
          </p:cNvSpPr>
          <p:nvPr/>
        </p:nvSpPr>
        <p:spPr bwMode="auto">
          <a:xfrm>
            <a:off x="2842584" y="417635"/>
            <a:ext cx="2251065" cy="523220"/>
          </a:xfrm>
          <a:prstGeom prst="rect">
            <a:avLst/>
          </a:prstGeom>
          <a:noFill/>
          <a:ln w="9525">
            <a:noFill/>
            <a:miter lim="800000"/>
            <a:headEnd/>
            <a:tailEnd/>
          </a:ln>
        </p:spPr>
        <p:txBody>
          <a:bodyPr wrap="none">
            <a:spAutoFit/>
          </a:bodyPr>
          <a:lstStyle/>
          <a:p>
            <a:pPr algn="l" rtl="0"/>
            <a:r>
              <a:rPr lang="en-US" altLang="ko-KR" sz="2800" b="1" dirty="0" smtClean="0"/>
              <a:t>Media Library</a:t>
            </a:r>
            <a:endParaRPr lang="ko-KR" altLang="ko-KR" sz="2800" dirty="0"/>
          </a:p>
        </p:txBody>
      </p:sp>
      <p:sp>
        <p:nvSpPr>
          <p:cNvPr id="22" name="직사각형 8"/>
          <p:cNvSpPr>
            <a:spLocks noChangeArrowheads="1"/>
          </p:cNvSpPr>
          <p:nvPr/>
        </p:nvSpPr>
        <p:spPr bwMode="auto">
          <a:xfrm>
            <a:off x="500042" y="4572000"/>
            <a:ext cx="5715000" cy="3170099"/>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kumimoji="0" lang="en-US" altLang="ko-KR" sz="1000" b="1" dirty="0" smtClean="0">
                <a:solidFill>
                  <a:srgbClr val="FF0000"/>
                </a:solidFill>
                <a:latin typeface="+mn-ea"/>
                <a:ea typeface="+mn-ea"/>
              </a:rPr>
              <a:t>General remote functions in the Media Library</a:t>
            </a: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endParaRPr kumimoji="0" lang="en-US" altLang="ko-KR" sz="1000" b="1" dirty="0" smtClean="0">
              <a:solidFill>
                <a:srgbClr val="FF0000"/>
              </a:solidFill>
              <a:latin typeface="+mn-ea"/>
              <a:ea typeface="+mn-ea"/>
            </a:endParaRPr>
          </a:p>
          <a:p>
            <a:pPr marL="342900" indent="-342900" algn="l" rtl="0" eaLnBrk="0" hangingPunct="0">
              <a:spcBef>
                <a:spcPct val="20000"/>
              </a:spcBef>
            </a:pPr>
            <a:r>
              <a:rPr lang="en-US" altLang="ko-KR" sz="1000" b="1" dirty="0" smtClean="0"/>
              <a:t>Cursor keys </a:t>
            </a:r>
            <a:r>
              <a:rPr lang="en-US" altLang="ko-KR" sz="1000" dirty="0" smtClean="0"/>
              <a:t>– use them to navigate the Media sources.</a:t>
            </a:r>
          </a:p>
          <a:p>
            <a:pPr marL="342900" indent="-342900" algn="l" rtl="0" eaLnBrk="0" hangingPunct="0">
              <a:spcBef>
                <a:spcPct val="20000"/>
              </a:spcBef>
            </a:pPr>
            <a:endParaRPr lang="en-US" altLang="ko-KR" sz="1000" b="1" dirty="0" smtClean="0"/>
          </a:p>
          <a:p>
            <a:pPr marL="342900" indent="-342900" algn="l" rtl="0" eaLnBrk="0" hangingPunct="0">
              <a:spcBef>
                <a:spcPct val="20000"/>
              </a:spcBef>
            </a:pPr>
            <a:r>
              <a:rPr lang="en-US" altLang="ko-KR" sz="1000" b="1" dirty="0" smtClean="0"/>
              <a:t>ENTER</a:t>
            </a:r>
            <a:r>
              <a:rPr lang="en-US" altLang="ko-KR" sz="1000" dirty="0" smtClean="0"/>
              <a:t> – to make a selection or to play a file.</a:t>
            </a:r>
          </a:p>
          <a:p>
            <a:pPr marL="342900" indent="-342900" algn="l" rtl="0" eaLnBrk="0" hangingPunct="0">
              <a:spcBef>
                <a:spcPct val="20000"/>
              </a:spcBef>
            </a:pPr>
            <a:endParaRPr lang="en-US" altLang="ko-KR" sz="1000" b="1" dirty="0" smtClean="0"/>
          </a:p>
          <a:p>
            <a:pPr marL="342900" indent="-342900" algn="l" rtl="0" eaLnBrk="0" hangingPunct="0">
              <a:spcBef>
                <a:spcPct val="20000"/>
              </a:spcBef>
            </a:pPr>
            <a:r>
              <a:rPr lang="en-US" altLang="ko-KR" sz="1000" b="1" dirty="0" smtClean="0"/>
              <a:t>MENU (6) </a:t>
            </a:r>
            <a:r>
              <a:rPr lang="en-US" altLang="ko-KR" sz="1000" dirty="0" smtClean="0"/>
              <a:t>– open a list of viewing options, file filtering, Add to favorites, setup NFS shares etc.</a:t>
            </a:r>
          </a:p>
          <a:p>
            <a:pPr marL="342900" indent="-342900" algn="l" rtl="0" eaLnBrk="0" hangingPunct="0">
              <a:spcBef>
                <a:spcPct val="20000"/>
              </a:spcBef>
            </a:pPr>
            <a:endParaRPr lang="en-US" altLang="ko-KR" sz="1000" b="1" dirty="0" smtClean="0"/>
          </a:p>
          <a:p>
            <a:pPr marL="342900" indent="-342900" algn="l" rtl="0" eaLnBrk="0" hangingPunct="0">
              <a:spcBef>
                <a:spcPct val="20000"/>
              </a:spcBef>
            </a:pPr>
            <a:r>
              <a:rPr lang="en-US" altLang="ko-KR" sz="1000" b="1" dirty="0" smtClean="0"/>
              <a:t>FUNC</a:t>
            </a:r>
            <a:r>
              <a:rPr lang="en-US" altLang="ko-KR" sz="1000" dirty="0" smtClean="0"/>
              <a:t> – this key provides you with the function of a file manager (for more information on Menu and Function keys please refer to </a:t>
            </a:r>
            <a:r>
              <a:rPr lang="en-US" altLang="ko-KR" sz="1000" b="1" dirty="0" smtClean="0">
                <a:hlinkClick r:id="rId2"/>
              </a:rPr>
              <a:t>this article</a:t>
            </a:r>
            <a:r>
              <a:rPr lang="en-US" altLang="ko-KR" sz="1000" dirty="0" smtClean="0"/>
              <a:t>).</a:t>
            </a:r>
          </a:p>
          <a:p>
            <a:pPr marL="342900" indent="-342900" algn="l" rtl="0" eaLnBrk="0" hangingPunct="0">
              <a:spcBef>
                <a:spcPct val="20000"/>
              </a:spcBef>
            </a:pPr>
            <a:endParaRPr lang="en-US" altLang="ko-KR" sz="1000" b="1" dirty="0" smtClean="0"/>
          </a:p>
          <a:p>
            <a:pPr marL="342900" indent="-342900" algn="l" rtl="0" eaLnBrk="0" hangingPunct="0">
              <a:spcBef>
                <a:spcPct val="20000"/>
              </a:spcBef>
            </a:pPr>
            <a:r>
              <a:rPr lang="en-US" altLang="ko-KR" sz="1000" b="1" dirty="0" smtClean="0"/>
              <a:t>RETURN</a:t>
            </a:r>
            <a:r>
              <a:rPr lang="en-US" altLang="ko-KR" sz="1000" dirty="0" smtClean="0"/>
              <a:t> – returns to the parent directory or the main screen</a:t>
            </a:r>
          </a:p>
          <a:p>
            <a:pPr marL="342900" indent="-342900" algn="l" rtl="0" eaLnBrk="0" hangingPunct="0">
              <a:spcBef>
                <a:spcPct val="20000"/>
              </a:spcBef>
            </a:pPr>
            <a:endParaRPr lang="en-US" altLang="ko-KR" sz="1000" b="1" dirty="0" smtClean="0"/>
          </a:p>
          <a:p>
            <a:pPr marL="342900" indent="-342900" algn="l" rtl="0" eaLnBrk="0" hangingPunct="0">
              <a:spcBef>
                <a:spcPct val="20000"/>
              </a:spcBef>
            </a:pPr>
            <a:r>
              <a:rPr lang="en-US" altLang="ko-KR" sz="1000" b="1" dirty="0" smtClean="0"/>
              <a:t>HOME</a:t>
            </a:r>
            <a:r>
              <a:rPr lang="en-US" altLang="ko-KR" sz="1000" dirty="0" smtClean="0"/>
              <a:t> – returns you to the main menu.</a:t>
            </a:r>
          </a:p>
          <a:p>
            <a:pPr marL="342900" indent="-342900" algn="l" rtl="0" eaLnBrk="0" hangingPunct="0">
              <a:spcBef>
                <a:spcPct val="20000"/>
              </a:spcBef>
            </a:pPr>
            <a:endParaRPr lang="en-US" altLang="ko-KR" sz="1000" dirty="0" smtClean="0"/>
          </a:p>
          <a:p>
            <a:pPr marL="342900" indent="-342900" algn="l" rtl="0" eaLnBrk="0" hangingPunct="0">
              <a:spcBef>
                <a:spcPct val="20000"/>
              </a:spcBef>
            </a:pPr>
            <a:endParaRPr lang="en-US" altLang="ko-KR" sz="1000" dirty="0" smtClean="0"/>
          </a:p>
        </p:txBody>
      </p:sp>
      <p:pic>
        <p:nvPicPr>
          <p:cNvPr id="12" name="그림 11"/>
          <p:cNvPicPr>
            <a:picLocks noChangeAspect="1"/>
          </p:cNvPicPr>
          <p:nvPr/>
        </p:nvPicPr>
        <p:blipFill>
          <a:blip r:embed="rId3" cstate="print"/>
          <a:stretch>
            <a:fillRect/>
          </a:stretch>
        </p:blipFill>
        <p:spPr>
          <a:xfrm>
            <a:off x="779173" y="1406747"/>
            <a:ext cx="4984613" cy="280384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25</a:t>
            </a:fld>
            <a:endParaRPr lang="en-US" altLang="ko-KR" dirty="0"/>
          </a:p>
        </p:txBody>
      </p:sp>
      <p:sp>
        <p:nvSpPr>
          <p:cNvPr id="17" name="TextBox 2"/>
          <p:cNvSpPr txBox="1">
            <a:spLocks noChangeArrowheads="1"/>
          </p:cNvSpPr>
          <p:nvPr/>
        </p:nvSpPr>
        <p:spPr bwMode="auto">
          <a:xfrm>
            <a:off x="2842584" y="417635"/>
            <a:ext cx="1974130" cy="523220"/>
          </a:xfrm>
          <a:prstGeom prst="rect">
            <a:avLst/>
          </a:prstGeom>
          <a:noFill/>
          <a:ln w="9525">
            <a:noFill/>
            <a:miter lim="800000"/>
            <a:headEnd/>
            <a:tailEnd/>
          </a:ln>
        </p:spPr>
        <p:txBody>
          <a:bodyPr wrap="none">
            <a:spAutoFit/>
          </a:bodyPr>
          <a:lstStyle/>
          <a:p>
            <a:pPr algn="l" rtl="0"/>
            <a:r>
              <a:rPr lang="en-US" altLang="ko-KR" sz="2800" b="1" dirty="0" smtClean="0"/>
              <a:t>Play Movies</a:t>
            </a:r>
            <a:endParaRPr lang="ko-KR" altLang="ko-KR" sz="2800" dirty="0"/>
          </a:p>
        </p:txBody>
      </p:sp>
      <p:sp>
        <p:nvSpPr>
          <p:cNvPr id="22" name="직사각형 8"/>
          <p:cNvSpPr>
            <a:spLocks noChangeArrowheads="1"/>
          </p:cNvSpPr>
          <p:nvPr/>
        </p:nvSpPr>
        <p:spPr bwMode="auto">
          <a:xfrm>
            <a:off x="500042" y="4427984"/>
            <a:ext cx="5715000" cy="1661993"/>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lang="en-US" altLang="ko-KR" sz="1000" dirty="0" smtClean="0"/>
              <a:t>Most control buttons are the same as everywhere else: Play, Pause, Stop, Fast-Forward, Next and so on.</a:t>
            </a:r>
          </a:p>
          <a:p>
            <a:pPr marL="342900" indent="-342900" algn="l" rtl="0" eaLnBrk="0" hangingPunct="0">
              <a:spcBef>
                <a:spcPct val="20000"/>
              </a:spcBef>
            </a:pPr>
            <a:endParaRPr lang="en-US" altLang="ko-KR" sz="1000" dirty="0" smtClean="0"/>
          </a:p>
          <a:p>
            <a:pPr algn="l" rtl="0" eaLnBrk="0" hangingPunct="0">
              <a:spcBef>
                <a:spcPct val="20000"/>
              </a:spcBef>
            </a:pPr>
            <a:r>
              <a:rPr lang="en-US" altLang="ko-KR" sz="1000" b="1" dirty="0" smtClean="0"/>
              <a:t>Info</a:t>
            </a:r>
            <a:r>
              <a:rPr lang="en-US" altLang="ko-KR" sz="1000" dirty="0" smtClean="0"/>
              <a:t> button opens an time-bar with a relevant information about the file you are playing (see  the picture above)</a:t>
            </a:r>
          </a:p>
          <a:p>
            <a:pPr marL="342900" indent="-342900" algn="l" rtl="0" eaLnBrk="0" hangingPunct="0">
              <a:spcBef>
                <a:spcPct val="20000"/>
              </a:spcBef>
            </a:pPr>
            <a:endParaRPr lang="en-US" altLang="ko-KR" sz="1000" dirty="0" smtClean="0"/>
          </a:p>
          <a:p>
            <a:pPr algn="l" rtl="0" eaLnBrk="0" hangingPunct="0">
              <a:spcBef>
                <a:spcPct val="20000"/>
              </a:spcBef>
            </a:pPr>
            <a:r>
              <a:rPr lang="en-US" altLang="ko-KR" sz="1000" dirty="0" smtClean="0"/>
              <a:t>While watching a movie press</a:t>
            </a:r>
            <a:r>
              <a:rPr lang="en-US" altLang="ko-KR" sz="1000" b="1" dirty="0" smtClean="0"/>
              <a:t> MENU (6) </a:t>
            </a:r>
            <a:r>
              <a:rPr lang="en-US" altLang="ko-KR" sz="1000" dirty="0" smtClean="0"/>
              <a:t> to open a list of options including an access to subtitles browser, GOTO menu, repeat options, audio channels and, in relevant cases, a 3D options menu.</a:t>
            </a:r>
          </a:p>
          <a:p>
            <a:pPr marL="342900" indent="-342900" algn="l" rtl="0" eaLnBrk="0" hangingPunct="0">
              <a:spcBef>
                <a:spcPct val="20000"/>
              </a:spcBef>
            </a:pPr>
            <a:endParaRPr lang="en-US" altLang="ko-KR" sz="1000" dirty="0" smtClean="0"/>
          </a:p>
          <a:p>
            <a:pPr marL="342900" indent="-342900" algn="l" rtl="0" eaLnBrk="0" hangingPunct="0">
              <a:spcBef>
                <a:spcPct val="20000"/>
              </a:spcBef>
            </a:pPr>
            <a:endParaRPr lang="en-US" altLang="ko-KR" sz="1000" dirty="0" smtClean="0"/>
          </a:p>
        </p:txBody>
      </p:sp>
      <p:pic>
        <p:nvPicPr>
          <p:cNvPr id="12" name="그림 11"/>
          <p:cNvPicPr>
            <a:picLocks noChangeAspect="1"/>
          </p:cNvPicPr>
          <p:nvPr/>
        </p:nvPicPr>
        <p:blipFill>
          <a:blip r:embed="rId2" cstate="print"/>
          <a:stretch>
            <a:fillRect/>
          </a:stretch>
        </p:blipFill>
        <p:spPr>
          <a:xfrm>
            <a:off x="779174" y="1406747"/>
            <a:ext cx="4984611" cy="2803844"/>
          </a:xfrm>
          <a:prstGeom prst="rect">
            <a:avLst/>
          </a:prstGeom>
        </p:spPr>
      </p:pic>
      <p:pic>
        <p:nvPicPr>
          <p:cNvPr id="7" name="그림 11"/>
          <p:cNvPicPr>
            <a:picLocks noChangeAspect="1"/>
          </p:cNvPicPr>
          <p:nvPr/>
        </p:nvPicPr>
        <p:blipFill>
          <a:blip r:embed="rId3" cstate="print"/>
          <a:stretch>
            <a:fillRect/>
          </a:stretch>
        </p:blipFill>
        <p:spPr>
          <a:xfrm>
            <a:off x="836712" y="5872612"/>
            <a:ext cx="4984611" cy="280384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26</a:t>
            </a:fld>
            <a:endParaRPr lang="en-US" altLang="ko-KR" dirty="0"/>
          </a:p>
        </p:txBody>
      </p:sp>
      <p:sp>
        <p:nvSpPr>
          <p:cNvPr id="17" name="TextBox 2"/>
          <p:cNvSpPr txBox="1">
            <a:spLocks noChangeArrowheads="1"/>
          </p:cNvSpPr>
          <p:nvPr/>
        </p:nvSpPr>
        <p:spPr bwMode="auto">
          <a:xfrm>
            <a:off x="2842584" y="417635"/>
            <a:ext cx="1974130" cy="523220"/>
          </a:xfrm>
          <a:prstGeom prst="rect">
            <a:avLst/>
          </a:prstGeom>
          <a:noFill/>
          <a:ln w="9525">
            <a:noFill/>
            <a:miter lim="800000"/>
            <a:headEnd/>
            <a:tailEnd/>
          </a:ln>
        </p:spPr>
        <p:txBody>
          <a:bodyPr wrap="none">
            <a:spAutoFit/>
          </a:bodyPr>
          <a:lstStyle/>
          <a:p>
            <a:pPr algn="l" rtl="0"/>
            <a:r>
              <a:rPr lang="en-US" altLang="ko-KR" sz="2800" b="1" dirty="0" smtClean="0"/>
              <a:t>Play Movies</a:t>
            </a:r>
            <a:endParaRPr lang="ko-KR" altLang="ko-KR" sz="2800" dirty="0"/>
          </a:p>
        </p:txBody>
      </p:sp>
      <p:sp>
        <p:nvSpPr>
          <p:cNvPr id="22" name="직사각형 8"/>
          <p:cNvSpPr>
            <a:spLocks noChangeArrowheads="1"/>
          </p:cNvSpPr>
          <p:nvPr/>
        </p:nvSpPr>
        <p:spPr bwMode="auto">
          <a:xfrm>
            <a:off x="500042" y="4139953"/>
            <a:ext cx="5715000" cy="800219"/>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lang="en-US" altLang="ko-KR" sz="1000" dirty="0" smtClean="0"/>
              <a:t>You can use </a:t>
            </a:r>
            <a:r>
              <a:rPr lang="en-US" altLang="ko-KR" sz="1000" b="1" dirty="0" smtClean="0"/>
              <a:t>LEFT</a:t>
            </a:r>
            <a:r>
              <a:rPr lang="en-US" altLang="ko-KR" sz="1000" dirty="0" smtClean="0"/>
              <a:t> and </a:t>
            </a:r>
            <a:r>
              <a:rPr lang="en-US" altLang="ko-KR" sz="1000" b="1" dirty="0" smtClean="0"/>
              <a:t>RIGHT</a:t>
            </a:r>
            <a:r>
              <a:rPr lang="en-US" altLang="ko-KR" sz="1000" dirty="0" smtClean="0"/>
              <a:t> cursor to skip (see </a:t>
            </a:r>
            <a:r>
              <a:rPr lang="en-US" altLang="ko-KR" sz="1000" b="1" dirty="0" smtClean="0">
                <a:hlinkClick r:id="rId2"/>
              </a:rPr>
              <a:t>this article</a:t>
            </a:r>
            <a:r>
              <a:rPr lang="en-US" altLang="ko-KR" sz="1000" dirty="0" smtClean="0"/>
              <a:t>)</a:t>
            </a:r>
          </a:p>
          <a:p>
            <a:pPr marL="342900" indent="-342900" algn="l" rtl="0" eaLnBrk="0" hangingPunct="0">
              <a:spcBef>
                <a:spcPct val="20000"/>
              </a:spcBef>
            </a:pPr>
            <a:endParaRPr lang="en-US" altLang="ko-KR" sz="1000" dirty="0" smtClean="0"/>
          </a:p>
          <a:p>
            <a:pPr marL="342900" indent="-342900" algn="l" rtl="0" eaLnBrk="0" hangingPunct="0">
              <a:spcBef>
                <a:spcPct val="20000"/>
              </a:spcBef>
            </a:pPr>
            <a:r>
              <a:rPr lang="en-US" altLang="ko-KR" sz="1000" b="1" dirty="0" smtClean="0"/>
              <a:t>ZOOM</a:t>
            </a:r>
            <a:r>
              <a:rPr lang="en-US" altLang="ko-KR" sz="1000" dirty="0" smtClean="0"/>
              <a:t> button to enlarge the picture.</a:t>
            </a:r>
          </a:p>
          <a:p>
            <a:pPr marL="342900" indent="-342900" algn="l" rtl="0" eaLnBrk="0" hangingPunct="0">
              <a:spcBef>
                <a:spcPct val="20000"/>
              </a:spcBef>
            </a:pPr>
            <a:endParaRPr lang="en-US" altLang="ko-KR" sz="1000" dirty="0" smtClean="0"/>
          </a:p>
        </p:txBody>
      </p:sp>
      <p:pic>
        <p:nvPicPr>
          <p:cNvPr id="12" name="그림 11"/>
          <p:cNvPicPr>
            <a:picLocks noChangeAspect="1"/>
          </p:cNvPicPr>
          <p:nvPr/>
        </p:nvPicPr>
        <p:blipFill>
          <a:blip r:embed="rId3" cstate="print"/>
          <a:stretch>
            <a:fillRect/>
          </a:stretch>
        </p:blipFill>
        <p:spPr>
          <a:xfrm>
            <a:off x="764704" y="1187624"/>
            <a:ext cx="4984611" cy="2803843"/>
          </a:xfrm>
          <a:prstGeom prst="rect">
            <a:avLst/>
          </a:prstGeom>
        </p:spPr>
      </p:pic>
      <p:pic>
        <p:nvPicPr>
          <p:cNvPr id="7" name="그림 11"/>
          <p:cNvPicPr>
            <a:picLocks noChangeAspect="1"/>
          </p:cNvPicPr>
          <p:nvPr/>
        </p:nvPicPr>
        <p:blipFill>
          <a:blip r:embed="rId4" cstate="print"/>
          <a:stretch>
            <a:fillRect/>
          </a:stretch>
        </p:blipFill>
        <p:spPr>
          <a:xfrm>
            <a:off x="836713" y="4788024"/>
            <a:ext cx="4984609" cy="2803843"/>
          </a:xfrm>
          <a:prstGeom prst="rect">
            <a:avLst/>
          </a:prstGeom>
        </p:spPr>
      </p:pic>
      <p:sp>
        <p:nvSpPr>
          <p:cNvPr id="8" name="직사각형 8"/>
          <p:cNvSpPr>
            <a:spLocks noChangeArrowheads="1"/>
          </p:cNvSpPr>
          <p:nvPr/>
        </p:nvSpPr>
        <p:spPr bwMode="auto">
          <a:xfrm>
            <a:off x="620688" y="7956376"/>
            <a:ext cx="5715000" cy="430887"/>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lang="en-US" altLang="ko-KR" sz="1000" b="1" dirty="0" smtClean="0"/>
              <a:t>Audio</a:t>
            </a:r>
            <a:r>
              <a:rPr lang="en-US" altLang="ko-KR" sz="1000" dirty="0" smtClean="0"/>
              <a:t> button is used to switch between different audio channels and tracks.</a:t>
            </a:r>
          </a:p>
          <a:p>
            <a:pPr marL="342900" indent="-342900" algn="l" rtl="0" eaLnBrk="0" hangingPunct="0">
              <a:spcBef>
                <a:spcPct val="20000"/>
              </a:spcBef>
            </a:pPr>
            <a:endParaRPr lang="en-US" altLang="ko-KR" sz="10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27</a:t>
            </a:fld>
            <a:endParaRPr lang="en-US" altLang="ko-KR" dirty="0"/>
          </a:p>
        </p:txBody>
      </p:sp>
      <p:sp>
        <p:nvSpPr>
          <p:cNvPr id="17" name="TextBox 2"/>
          <p:cNvSpPr txBox="1">
            <a:spLocks noChangeArrowheads="1"/>
          </p:cNvSpPr>
          <p:nvPr/>
        </p:nvSpPr>
        <p:spPr bwMode="auto">
          <a:xfrm>
            <a:off x="2842584" y="417635"/>
            <a:ext cx="1974130" cy="523220"/>
          </a:xfrm>
          <a:prstGeom prst="rect">
            <a:avLst/>
          </a:prstGeom>
          <a:noFill/>
          <a:ln w="9525">
            <a:noFill/>
            <a:miter lim="800000"/>
            <a:headEnd/>
            <a:tailEnd/>
          </a:ln>
        </p:spPr>
        <p:txBody>
          <a:bodyPr wrap="none">
            <a:spAutoFit/>
          </a:bodyPr>
          <a:lstStyle/>
          <a:p>
            <a:pPr algn="l" rtl="0"/>
            <a:r>
              <a:rPr lang="en-US" altLang="ko-KR" sz="2800" b="1" dirty="0" smtClean="0"/>
              <a:t>Play Movies</a:t>
            </a:r>
            <a:endParaRPr lang="ko-KR" altLang="ko-KR" sz="2800" dirty="0"/>
          </a:p>
        </p:txBody>
      </p:sp>
      <p:sp>
        <p:nvSpPr>
          <p:cNvPr id="22" name="직사각형 8"/>
          <p:cNvSpPr>
            <a:spLocks noChangeArrowheads="1"/>
          </p:cNvSpPr>
          <p:nvPr/>
        </p:nvSpPr>
        <p:spPr bwMode="auto">
          <a:xfrm>
            <a:off x="332656" y="1043608"/>
            <a:ext cx="5715000" cy="738664"/>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b="1" dirty="0" smtClean="0"/>
              <a:t>Subtitles</a:t>
            </a:r>
            <a:r>
              <a:rPr lang="en-US" altLang="ko-KR" sz="1000" dirty="0" smtClean="0"/>
              <a:t> button will open the subtitles browser that will allow you to customize the way your subtitles look on TV and switch the subtitles file if needed. It allows you to open an external file, change the color or the font, outline, change the size and encoding etc.</a:t>
            </a:r>
          </a:p>
          <a:p>
            <a:pPr marL="342900" indent="-342900" algn="l" rtl="0" eaLnBrk="0" hangingPunct="0">
              <a:spcBef>
                <a:spcPct val="20000"/>
              </a:spcBef>
            </a:pPr>
            <a:endParaRPr lang="en-US" altLang="ko-KR" sz="1000" dirty="0" smtClean="0"/>
          </a:p>
        </p:txBody>
      </p:sp>
      <p:pic>
        <p:nvPicPr>
          <p:cNvPr id="12" name="그림 11"/>
          <p:cNvPicPr>
            <a:picLocks noChangeAspect="1"/>
          </p:cNvPicPr>
          <p:nvPr/>
        </p:nvPicPr>
        <p:blipFill>
          <a:blip r:embed="rId2" cstate="print"/>
          <a:stretch>
            <a:fillRect/>
          </a:stretch>
        </p:blipFill>
        <p:spPr>
          <a:xfrm>
            <a:off x="692696" y="1912173"/>
            <a:ext cx="4984609" cy="2803843"/>
          </a:xfrm>
          <a:prstGeom prst="rect">
            <a:avLst/>
          </a:prstGeom>
        </p:spPr>
      </p:pic>
      <p:pic>
        <p:nvPicPr>
          <p:cNvPr id="7" name="그림 11"/>
          <p:cNvPicPr>
            <a:picLocks noChangeAspect="1"/>
          </p:cNvPicPr>
          <p:nvPr/>
        </p:nvPicPr>
        <p:blipFill>
          <a:blip r:embed="rId3" cstate="print"/>
          <a:stretch>
            <a:fillRect/>
          </a:stretch>
        </p:blipFill>
        <p:spPr>
          <a:xfrm>
            <a:off x="260648" y="4788024"/>
            <a:ext cx="2944324" cy="1656182"/>
          </a:xfrm>
          <a:prstGeom prst="rect">
            <a:avLst/>
          </a:prstGeom>
        </p:spPr>
      </p:pic>
      <p:sp>
        <p:nvSpPr>
          <p:cNvPr id="8" name="직사각형 8"/>
          <p:cNvSpPr>
            <a:spLocks noChangeArrowheads="1"/>
          </p:cNvSpPr>
          <p:nvPr/>
        </p:nvSpPr>
        <p:spPr bwMode="auto">
          <a:xfrm>
            <a:off x="476672" y="6732240"/>
            <a:ext cx="5715000" cy="1077218"/>
          </a:xfrm>
          <a:prstGeom prst="rect">
            <a:avLst/>
          </a:prstGeom>
          <a:noFill/>
          <a:ln w="9525">
            <a:noFill/>
            <a:miter lim="800000"/>
            <a:headEnd/>
            <a:tailEnd/>
          </a:ln>
        </p:spPr>
        <p:txBody>
          <a:bodyPr wrap="square">
            <a:spAutoFit/>
          </a:bodyPr>
          <a:lstStyle/>
          <a:p>
            <a:pPr algn="l" rtl="0" latinLnBrk="1"/>
            <a:r>
              <a:rPr lang="en-US" altLang="ko-KR" sz="1000" b="1" dirty="0" smtClean="0"/>
              <a:t>GOTO </a:t>
            </a:r>
            <a:r>
              <a:rPr lang="en-US" altLang="ko-KR" sz="1000" dirty="0" smtClean="0"/>
              <a:t>button provides additional options for navigation.</a:t>
            </a:r>
            <a:br>
              <a:rPr lang="en-US" altLang="ko-KR" sz="1000" dirty="0" smtClean="0"/>
            </a:br>
            <a:r>
              <a:rPr lang="en-US" altLang="ko-KR" sz="1000" dirty="0" smtClean="0">
                <a:latin typeface="Arial" pitchFamily="34" charset="0"/>
                <a:cs typeface="Arial" pitchFamily="34" charset="0"/>
              </a:rPr>
              <a:t>1. Title: It shows movie title lists and change playback file.</a:t>
            </a:r>
            <a:endParaRPr lang="ko-KR" altLang="ko-KR" sz="1000" dirty="0" smtClean="0">
              <a:latin typeface="Arial" pitchFamily="34" charset="0"/>
              <a:cs typeface="Arial" pitchFamily="34" charset="0"/>
            </a:endParaRPr>
          </a:p>
          <a:p>
            <a:pPr algn="l" rtl="0" latinLnBrk="1"/>
            <a:r>
              <a:rPr lang="en-US" altLang="ko-KR" sz="1000" dirty="0" smtClean="0">
                <a:latin typeface="Arial" pitchFamily="34" charset="0"/>
                <a:cs typeface="Arial" pitchFamily="34" charset="0"/>
              </a:rPr>
              <a:t>2. Chapter: It provides moving to next (or previous) Chapter.</a:t>
            </a:r>
            <a:endParaRPr lang="ko-KR" altLang="ko-KR" sz="1000" dirty="0" smtClean="0">
              <a:latin typeface="Arial" pitchFamily="34" charset="0"/>
              <a:cs typeface="Arial" pitchFamily="34" charset="0"/>
            </a:endParaRPr>
          </a:p>
          <a:p>
            <a:pPr algn="l" rtl="0"/>
            <a:r>
              <a:rPr lang="en-US" altLang="ko-KR" sz="1000" dirty="0" smtClean="0">
                <a:latin typeface="Arial" pitchFamily="34" charset="0"/>
                <a:cs typeface="Arial" pitchFamily="34" charset="0"/>
              </a:rPr>
              <a:t>3. Time: It provides moving to the point where you want to start from.</a:t>
            </a:r>
            <a:endParaRPr lang="ko-KR" altLang="en-US" sz="1000" dirty="0" smtClean="0">
              <a:latin typeface="Arial" pitchFamily="34" charset="0"/>
              <a:cs typeface="Arial" pitchFamily="34" charset="0"/>
            </a:endParaRPr>
          </a:p>
          <a:p>
            <a:pPr marL="342900" indent="-342900" algn="l" rtl="0" eaLnBrk="0" hangingPunct="0">
              <a:spcBef>
                <a:spcPct val="20000"/>
              </a:spcBef>
            </a:pPr>
            <a:endParaRPr lang="en-US" altLang="ko-KR" sz="1000" dirty="0" smtClean="0"/>
          </a:p>
          <a:p>
            <a:pPr marL="342900" indent="-342900" algn="l" rtl="0" eaLnBrk="0" hangingPunct="0">
              <a:spcBef>
                <a:spcPct val="20000"/>
              </a:spcBef>
            </a:pPr>
            <a:endParaRPr lang="en-US" altLang="ko-KR" sz="1000" dirty="0" smtClean="0"/>
          </a:p>
        </p:txBody>
      </p:sp>
      <p:pic>
        <p:nvPicPr>
          <p:cNvPr id="9" name="그림 11"/>
          <p:cNvPicPr>
            <a:picLocks noChangeAspect="1"/>
          </p:cNvPicPr>
          <p:nvPr/>
        </p:nvPicPr>
        <p:blipFill>
          <a:blip r:embed="rId4" cstate="print"/>
          <a:stretch>
            <a:fillRect/>
          </a:stretch>
        </p:blipFill>
        <p:spPr>
          <a:xfrm>
            <a:off x="3284984" y="4788024"/>
            <a:ext cx="2944324" cy="1656182"/>
          </a:xfrm>
          <a:prstGeom prst="rect">
            <a:avLst/>
          </a:prstGeom>
        </p:spPr>
      </p:pic>
      <p:pic>
        <p:nvPicPr>
          <p:cNvPr id="10" name="그림 11"/>
          <p:cNvPicPr>
            <a:picLocks noChangeAspect="1"/>
          </p:cNvPicPr>
          <p:nvPr/>
        </p:nvPicPr>
        <p:blipFill>
          <a:blip r:embed="rId5" cstate="print"/>
          <a:stretch>
            <a:fillRect/>
          </a:stretch>
        </p:blipFill>
        <p:spPr>
          <a:xfrm>
            <a:off x="548680" y="7668344"/>
            <a:ext cx="5400600" cy="990696"/>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28</a:t>
            </a:fld>
            <a:endParaRPr lang="en-US" altLang="ko-KR" dirty="0"/>
          </a:p>
        </p:txBody>
      </p:sp>
      <p:sp>
        <p:nvSpPr>
          <p:cNvPr id="17" name="TextBox 2"/>
          <p:cNvSpPr txBox="1">
            <a:spLocks noChangeArrowheads="1"/>
          </p:cNvSpPr>
          <p:nvPr/>
        </p:nvSpPr>
        <p:spPr bwMode="auto">
          <a:xfrm>
            <a:off x="1196752" y="417635"/>
            <a:ext cx="4248472" cy="523220"/>
          </a:xfrm>
          <a:prstGeom prst="rect">
            <a:avLst/>
          </a:prstGeom>
          <a:noFill/>
          <a:ln w="9525">
            <a:noFill/>
            <a:miter lim="800000"/>
            <a:headEnd/>
            <a:tailEnd/>
          </a:ln>
        </p:spPr>
        <p:txBody>
          <a:bodyPr wrap="square">
            <a:spAutoFit/>
          </a:bodyPr>
          <a:lstStyle/>
          <a:p>
            <a:pPr algn="l" rtl="0"/>
            <a:r>
              <a:rPr lang="en-US" altLang="ko-KR" sz="2800" b="1" dirty="0" smtClean="0"/>
              <a:t>Play Movies. 3D playback</a:t>
            </a:r>
            <a:endParaRPr lang="ko-KR" altLang="ko-KR" sz="2800" dirty="0"/>
          </a:p>
        </p:txBody>
      </p:sp>
      <p:sp>
        <p:nvSpPr>
          <p:cNvPr id="22" name="직사각형 8"/>
          <p:cNvSpPr>
            <a:spLocks noChangeArrowheads="1"/>
          </p:cNvSpPr>
          <p:nvPr/>
        </p:nvSpPr>
        <p:spPr bwMode="auto">
          <a:xfrm>
            <a:off x="260648" y="1043608"/>
            <a:ext cx="5715000" cy="1169551"/>
          </a:xfrm>
          <a:prstGeom prst="rect">
            <a:avLst/>
          </a:prstGeom>
          <a:noFill/>
          <a:ln w="9525">
            <a:noFill/>
            <a:miter lim="800000"/>
            <a:headEnd/>
            <a:tailEnd/>
          </a:ln>
        </p:spPr>
        <p:txBody>
          <a:bodyPr wrap="square">
            <a:spAutoFit/>
          </a:bodyPr>
          <a:lstStyle/>
          <a:p>
            <a:pPr marL="342900" indent="-342900" algn="l" rtl="0" eaLnBrk="0" hangingPunct="0">
              <a:spcBef>
                <a:spcPct val="20000"/>
              </a:spcBef>
            </a:pPr>
            <a:r>
              <a:rPr lang="en-US" altLang="ko-KR" sz="1000" b="1" dirty="0" err="1" smtClean="0"/>
              <a:t>Xtreamer</a:t>
            </a:r>
            <a:r>
              <a:rPr lang="en-US" altLang="ko-KR" sz="1000" b="1" dirty="0" smtClean="0"/>
              <a:t> Prodigy </a:t>
            </a:r>
            <a:r>
              <a:rPr lang="en-US" altLang="ko-KR" sz="1000" dirty="0" smtClean="0"/>
              <a:t>is the first media player to support full 3D home experience. </a:t>
            </a:r>
          </a:p>
          <a:p>
            <a:pPr marL="342900" indent="-342900" algn="l" rtl="0" eaLnBrk="0" hangingPunct="0">
              <a:spcBef>
                <a:spcPct val="20000"/>
              </a:spcBef>
            </a:pPr>
            <a:endParaRPr lang="en-US" altLang="ko-KR" sz="1000" dirty="0" smtClean="0"/>
          </a:p>
          <a:p>
            <a:pPr marL="342900" indent="-342900" algn="l" rtl="0" eaLnBrk="0" hangingPunct="0">
              <a:spcBef>
                <a:spcPct val="20000"/>
              </a:spcBef>
            </a:pPr>
            <a:r>
              <a:rPr lang="en-US" altLang="ko-KR" sz="1000" dirty="0" smtClean="0"/>
              <a:t>Please remember that you might need to enable 3D playback on you TV in order </a:t>
            </a:r>
          </a:p>
          <a:p>
            <a:pPr marL="342900" indent="-342900" algn="l" rtl="0" eaLnBrk="0" hangingPunct="0">
              <a:spcBef>
                <a:spcPct val="20000"/>
              </a:spcBef>
            </a:pPr>
            <a:r>
              <a:rPr lang="en-US" altLang="ko-KR" sz="1000" dirty="0" smtClean="0"/>
              <a:t>to enjoy it. Use 3D button on your remote or the TV set.</a:t>
            </a:r>
          </a:p>
          <a:p>
            <a:pPr marL="342900" indent="-342900" algn="l" rtl="0" eaLnBrk="0" hangingPunct="0">
              <a:spcBef>
                <a:spcPct val="20000"/>
              </a:spcBef>
            </a:pPr>
            <a:endParaRPr lang="en-US" altLang="ko-KR" sz="1000" dirty="0" smtClean="0"/>
          </a:p>
          <a:p>
            <a:pPr marL="342900" indent="-342900" algn="l" rtl="0" eaLnBrk="0" hangingPunct="0">
              <a:spcBef>
                <a:spcPct val="20000"/>
              </a:spcBef>
            </a:pPr>
            <a:r>
              <a:rPr lang="en-US" altLang="ko-KR" sz="1000" dirty="0" smtClean="0"/>
              <a:t>Use </a:t>
            </a:r>
            <a:r>
              <a:rPr lang="en-US" altLang="ko-KR" sz="1000" b="1" dirty="0" smtClean="0"/>
              <a:t>MENU </a:t>
            </a:r>
            <a:r>
              <a:rPr lang="en-US" altLang="ko-KR" sz="1000" dirty="0" smtClean="0"/>
              <a:t>button on </a:t>
            </a:r>
            <a:r>
              <a:rPr lang="en-US" altLang="ko-KR" sz="1000" dirty="0" err="1" smtClean="0"/>
              <a:t>Xtreamer</a:t>
            </a:r>
            <a:r>
              <a:rPr lang="en-US" altLang="ko-KR" sz="1000" dirty="0" smtClean="0"/>
              <a:t> Prodigy remote for additional options.</a:t>
            </a:r>
          </a:p>
        </p:txBody>
      </p:sp>
      <p:pic>
        <p:nvPicPr>
          <p:cNvPr id="12" name="그림 11"/>
          <p:cNvPicPr>
            <a:picLocks noChangeAspect="1"/>
          </p:cNvPicPr>
          <p:nvPr/>
        </p:nvPicPr>
        <p:blipFill>
          <a:blip r:embed="rId2" cstate="print"/>
          <a:stretch>
            <a:fillRect/>
          </a:stretch>
        </p:blipFill>
        <p:spPr>
          <a:xfrm>
            <a:off x="764704" y="2267745"/>
            <a:ext cx="4968552" cy="2736304"/>
          </a:xfrm>
          <a:prstGeom prst="rect">
            <a:avLst/>
          </a:prstGeom>
        </p:spPr>
      </p:pic>
      <p:pic>
        <p:nvPicPr>
          <p:cNvPr id="7" name="그림 11"/>
          <p:cNvPicPr>
            <a:picLocks noChangeAspect="1"/>
          </p:cNvPicPr>
          <p:nvPr/>
        </p:nvPicPr>
        <p:blipFill>
          <a:blip r:embed="rId3" cstate="print"/>
          <a:stretch>
            <a:fillRect/>
          </a:stretch>
        </p:blipFill>
        <p:spPr>
          <a:xfrm>
            <a:off x="764704" y="5436096"/>
            <a:ext cx="5040560" cy="2947859"/>
          </a:xfrm>
          <a:prstGeom prst="rect">
            <a:avLst/>
          </a:prstGeom>
        </p:spPr>
      </p:pic>
      <p:pic>
        <p:nvPicPr>
          <p:cNvPr id="9" name="Picture 8" descr="remote 3D.png"/>
          <p:cNvPicPr>
            <a:picLocks noChangeAspect="1"/>
          </p:cNvPicPr>
          <p:nvPr/>
        </p:nvPicPr>
        <p:blipFill>
          <a:blip r:embed="rId4" cstate="print"/>
          <a:stretch>
            <a:fillRect/>
          </a:stretch>
        </p:blipFill>
        <p:spPr>
          <a:xfrm>
            <a:off x="4653136" y="1259632"/>
            <a:ext cx="1514475" cy="94297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29</a:t>
            </a:fld>
            <a:endParaRPr lang="en-US" altLang="ko-KR" dirty="0"/>
          </a:p>
        </p:txBody>
      </p:sp>
      <p:sp>
        <p:nvSpPr>
          <p:cNvPr id="17" name="TextBox 2"/>
          <p:cNvSpPr txBox="1">
            <a:spLocks noChangeArrowheads="1"/>
          </p:cNvSpPr>
          <p:nvPr/>
        </p:nvSpPr>
        <p:spPr bwMode="auto">
          <a:xfrm>
            <a:off x="2842584" y="417635"/>
            <a:ext cx="1774781" cy="523220"/>
          </a:xfrm>
          <a:prstGeom prst="rect">
            <a:avLst/>
          </a:prstGeom>
          <a:noFill/>
          <a:ln w="9525">
            <a:noFill/>
            <a:miter lim="800000"/>
            <a:headEnd/>
            <a:tailEnd/>
          </a:ln>
        </p:spPr>
        <p:txBody>
          <a:bodyPr wrap="none">
            <a:spAutoFit/>
          </a:bodyPr>
          <a:lstStyle/>
          <a:p>
            <a:pPr algn="l" rtl="0"/>
            <a:r>
              <a:rPr lang="en-US" altLang="ko-KR" sz="2800" b="1" dirty="0" smtClean="0"/>
              <a:t>Play Music</a:t>
            </a:r>
            <a:endParaRPr lang="ko-KR" altLang="ko-KR" sz="2800" dirty="0"/>
          </a:p>
        </p:txBody>
      </p:sp>
      <p:sp>
        <p:nvSpPr>
          <p:cNvPr id="22" name="직사각형 8"/>
          <p:cNvSpPr>
            <a:spLocks noChangeArrowheads="1"/>
          </p:cNvSpPr>
          <p:nvPr/>
        </p:nvSpPr>
        <p:spPr bwMode="auto">
          <a:xfrm>
            <a:off x="476672" y="4139952"/>
            <a:ext cx="5715000" cy="1508105"/>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While playing music press</a:t>
            </a:r>
            <a:r>
              <a:rPr lang="en-US" altLang="ko-KR" sz="1000" b="1" dirty="0" smtClean="0"/>
              <a:t> MENU (6) </a:t>
            </a:r>
            <a:r>
              <a:rPr lang="en-US" altLang="ko-KR" sz="1000" dirty="0" smtClean="0"/>
              <a:t> to open a list of options including repeat options such as play once, repeat all and so on.</a:t>
            </a:r>
          </a:p>
          <a:p>
            <a:pPr algn="l" rtl="0" eaLnBrk="0" hangingPunct="0">
              <a:spcBef>
                <a:spcPct val="20000"/>
              </a:spcBef>
            </a:pPr>
            <a:endParaRPr lang="en-US" altLang="ko-KR" sz="1000" dirty="0" smtClean="0"/>
          </a:p>
          <a:p>
            <a:pPr algn="l" rtl="0" eaLnBrk="0" hangingPunct="0">
              <a:spcBef>
                <a:spcPct val="20000"/>
              </a:spcBef>
            </a:pPr>
            <a:r>
              <a:rPr lang="en-US" altLang="ko-KR" sz="1000" dirty="0" smtClean="0"/>
              <a:t>Press  </a:t>
            </a:r>
            <a:r>
              <a:rPr lang="en-US" altLang="ko-KR" sz="1000" b="1" dirty="0" smtClean="0"/>
              <a:t>SHUFFLE</a:t>
            </a:r>
            <a:r>
              <a:rPr lang="en-US" altLang="ko-KR" sz="1000" dirty="0" smtClean="0"/>
              <a:t> to toggle random playback.</a:t>
            </a:r>
          </a:p>
          <a:p>
            <a:pPr algn="l" rtl="0" eaLnBrk="0" hangingPunct="0">
              <a:spcBef>
                <a:spcPct val="20000"/>
              </a:spcBef>
            </a:pPr>
            <a:endParaRPr lang="en-US" altLang="ko-KR" sz="1000" dirty="0" smtClean="0"/>
          </a:p>
          <a:p>
            <a:pPr algn="l" rtl="0" eaLnBrk="0" hangingPunct="0">
              <a:spcBef>
                <a:spcPct val="20000"/>
              </a:spcBef>
            </a:pPr>
            <a:r>
              <a:rPr lang="en-US" altLang="ko-KR" sz="1000" dirty="0" smtClean="0"/>
              <a:t> Start the playback to initiate music jukebox.</a:t>
            </a:r>
          </a:p>
          <a:p>
            <a:pPr marL="342900" indent="-342900" algn="l" rtl="0" eaLnBrk="0" hangingPunct="0">
              <a:spcBef>
                <a:spcPct val="20000"/>
              </a:spcBef>
            </a:pPr>
            <a:endParaRPr lang="en-US" altLang="ko-KR" sz="1000" dirty="0" smtClean="0"/>
          </a:p>
          <a:p>
            <a:pPr marL="342900" indent="-342900" algn="l" rtl="0" eaLnBrk="0" hangingPunct="0">
              <a:spcBef>
                <a:spcPct val="20000"/>
              </a:spcBef>
            </a:pPr>
            <a:endParaRPr lang="en-US" altLang="ko-KR" sz="1000" dirty="0" smtClean="0"/>
          </a:p>
        </p:txBody>
      </p:sp>
      <p:pic>
        <p:nvPicPr>
          <p:cNvPr id="12" name="그림 11"/>
          <p:cNvPicPr>
            <a:picLocks noChangeAspect="1"/>
          </p:cNvPicPr>
          <p:nvPr/>
        </p:nvPicPr>
        <p:blipFill>
          <a:blip r:embed="rId2" cstate="print"/>
          <a:stretch>
            <a:fillRect/>
          </a:stretch>
        </p:blipFill>
        <p:spPr>
          <a:xfrm>
            <a:off x="764704" y="1187624"/>
            <a:ext cx="4984611" cy="2803843"/>
          </a:xfrm>
          <a:prstGeom prst="rect">
            <a:avLst/>
          </a:prstGeom>
        </p:spPr>
      </p:pic>
      <p:pic>
        <p:nvPicPr>
          <p:cNvPr id="7" name="그림 11"/>
          <p:cNvPicPr>
            <a:picLocks noChangeAspect="1"/>
          </p:cNvPicPr>
          <p:nvPr/>
        </p:nvPicPr>
        <p:blipFill>
          <a:blip r:embed="rId3" cstate="print"/>
          <a:stretch>
            <a:fillRect/>
          </a:stretch>
        </p:blipFill>
        <p:spPr>
          <a:xfrm>
            <a:off x="764705" y="5292080"/>
            <a:ext cx="4984609" cy="2803843"/>
          </a:xfrm>
          <a:prstGeom prst="rect">
            <a:avLst/>
          </a:prstGeom>
        </p:spPr>
      </p:pic>
      <p:sp>
        <p:nvSpPr>
          <p:cNvPr id="8" name="직사각형 8"/>
          <p:cNvSpPr>
            <a:spLocks noChangeArrowheads="1"/>
          </p:cNvSpPr>
          <p:nvPr/>
        </p:nvSpPr>
        <p:spPr bwMode="auto">
          <a:xfrm>
            <a:off x="548680" y="82444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For more information please refer to </a:t>
            </a:r>
            <a:r>
              <a:rPr lang="en-US" altLang="ko-KR" sz="1000" b="1" dirty="0" smtClean="0">
                <a:hlinkClick r:id="rId4"/>
              </a:rPr>
              <a:t>this article</a:t>
            </a:r>
            <a:r>
              <a:rPr lang="en-US" altLang="ko-KR" sz="1000"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W2-2.jpg"/>
          <p:cNvPicPr>
            <a:picLocks noChangeAspect="1"/>
          </p:cNvPicPr>
          <p:nvPr/>
        </p:nvPicPr>
        <p:blipFill>
          <a:blip r:embed="rId2" cstate="print"/>
          <a:stretch>
            <a:fillRect/>
          </a:stretch>
        </p:blipFill>
        <p:spPr>
          <a:xfrm>
            <a:off x="332656" y="1087785"/>
            <a:ext cx="5688632" cy="3196183"/>
          </a:xfrm>
          <a:prstGeom prst="rect">
            <a:avLst/>
          </a:prstGeom>
        </p:spPr>
      </p:pic>
      <p:pic>
        <p:nvPicPr>
          <p:cNvPr id="4" name="Picture 3" descr="SW2-3.jpg"/>
          <p:cNvPicPr>
            <a:picLocks noChangeAspect="1"/>
          </p:cNvPicPr>
          <p:nvPr/>
        </p:nvPicPr>
        <p:blipFill>
          <a:blip r:embed="rId3" cstate="print"/>
          <a:stretch>
            <a:fillRect/>
          </a:stretch>
        </p:blipFill>
        <p:spPr>
          <a:xfrm>
            <a:off x="836712" y="4788024"/>
            <a:ext cx="4824233" cy="368002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30</a:t>
            </a:fld>
            <a:endParaRPr lang="en-US" altLang="ko-KR" dirty="0"/>
          </a:p>
        </p:txBody>
      </p:sp>
      <p:sp>
        <p:nvSpPr>
          <p:cNvPr id="17" name="TextBox 2"/>
          <p:cNvSpPr txBox="1">
            <a:spLocks noChangeArrowheads="1"/>
          </p:cNvSpPr>
          <p:nvPr/>
        </p:nvSpPr>
        <p:spPr bwMode="auto">
          <a:xfrm>
            <a:off x="2842584" y="417635"/>
            <a:ext cx="1776064" cy="523220"/>
          </a:xfrm>
          <a:prstGeom prst="rect">
            <a:avLst/>
          </a:prstGeom>
          <a:noFill/>
          <a:ln w="9525">
            <a:noFill/>
            <a:miter lim="800000"/>
            <a:headEnd/>
            <a:tailEnd/>
          </a:ln>
        </p:spPr>
        <p:txBody>
          <a:bodyPr wrap="none">
            <a:spAutoFit/>
          </a:bodyPr>
          <a:lstStyle/>
          <a:p>
            <a:pPr algn="l" rtl="0"/>
            <a:r>
              <a:rPr lang="en-US" altLang="ko-KR" sz="2800" b="1" dirty="0" smtClean="0"/>
              <a:t>Play Photo</a:t>
            </a:r>
            <a:endParaRPr lang="ko-KR" altLang="ko-KR" sz="2800" dirty="0"/>
          </a:p>
        </p:txBody>
      </p:sp>
      <p:sp>
        <p:nvSpPr>
          <p:cNvPr id="22" name="직사각형 8"/>
          <p:cNvSpPr>
            <a:spLocks noChangeArrowheads="1"/>
          </p:cNvSpPr>
          <p:nvPr/>
        </p:nvSpPr>
        <p:spPr bwMode="auto">
          <a:xfrm>
            <a:off x="476672" y="4139952"/>
            <a:ext cx="5715000" cy="800219"/>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Use </a:t>
            </a:r>
            <a:r>
              <a:rPr lang="en-US" altLang="ko-KR" sz="1000" b="1" dirty="0" smtClean="0"/>
              <a:t>MENU</a:t>
            </a:r>
            <a:r>
              <a:rPr lang="en-US" altLang="ko-KR" sz="1000" dirty="0" smtClean="0"/>
              <a:t> key to toggle view mode options.</a:t>
            </a:r>
          </a:p>
          <a:p>
            <a:pPr algn="l" rtl="0" eaLnBrk="0" hangingPunct="0">
              <a:spcBef>
                <a:spcPct val="20000"/>
              </a:spcBef>
            </a:pPr>
            <a:endParaRPr lang="en-US" altLang="ko-KR" sz="1000" dirty="0" smtClean="0"/>
          </a:p>
          <a:p>
            <a:pPr marL="342900" indent="-342900" algn="l" rtl="0" eaLnBrk="0" hangingPunct="0">
              <a:spcBef>
                <a:spcPct val="20000"/>
              </a:spcBef>
            </a:pPr>
            <a:r>
              <a:rPr lang="en-US" altLang="ko-KR" sz="1000" dirty="0" smtClean="0"/>
              <a:t>To start a Slideshow open a file (ENTER or PLAY) and press </a:t>
            </a:r>
            <a:r>
              <a:rPr lang="en-US" altLang="ko-KR" sz="1000" b="1" dirty="0" smtClean="0"/>
              <a:t>MENU</a:t>
            </a:r>
            <a:r>
              <a:rPr lang="en-US" altLang="ko-KR" sz="1000" dirty="0" smtClean="0"/>
              <a:t> of a list of advanced options.</a:t>
            </a:r>
          </a:p>
          <a:p>
            <a:pPr marL="342900" indent="-342900" algn="l" rtl="0" eaLnBrk="0" hangingPunct="0">
              <a:spcBef>
                <a:spcPct val="20000"/>
              </a:spcBef>
            </a:pPr>
            <a:endParaRPr lang="en-US" altLang="ko-KR" sz="1000" dirty="0" smtClean="0"/>
          </a:p>
        </p:txBody>
      </p:sp>
      <p:pic>
        <p:nvPicPr>
          <p:cNvPr id="12" name="그림 11"/>
          <p:cNvPicPr>
            <a:picLocks noChangeAspect="1"/>
          </p:cNvPicPr>
          <p:nvPr/>
        </p:nvPicPr>
        <p:blipFill>
          <a:blip r:embed="rId2" cstate="print"/>
          <a:stretch>
            <a:fillRect/>
          </a:stretch>
        </p:blipFill>
        <p:spPr>
          <a:xfrm>
            <a:off x="764704" y="1043608"/>
            <a:ext cx="4984609" cy="2803843"/>
          </a:xfrm>
          <a:prstGeom prst="rect">
            <a:avLst/>
          </a:prstGeom>
        </p:spPr>
      </p:pic>
      <p:pic>
        <p:nvPicPr>
          <p:cNvPr id="7" name="그림 11"/>
          <p:cNvPicPr>
            <a:picLocks noChangeAspect="1"/>
          </p:cNvPicPr>
          <p:nvPr/>
        </p:nvPicPr>
        <p:blipFill>
          <a:blip r:embed="rId3" cstate="print"/>
          <a:stretch>
            <a:fillRect/>
          </a:stretch>
        </p:blipFill>
        <p:spPr>
          <a:xfrm>
            <a:off x="764704" y="5076056"/>
            <a:ext cx="4984609" cy="2803842"/>
          </a:xfrm>
          <a:prstGeom prst="rect">
            <a:avLst/>
          </a:prstGeom>
        </p:spPr>
      </p:pic>
      <p:sp>
        <p:nvSpPr>
          <p:cNvPr id="8" name="직사각형 8"/>
          <p:cNvSpPr>
            <a:spLocks noChangeArrowheads="1"/>
          </p:cNvSpPr>
          <p:nvPr/>
        </p:nvSpPr>
        <p:spPr bwMode="auto">
          <a:xfrm>
            <a:off x="548680" y="82444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For more information please refer to </a:t>
            </a:r>
            <a:r>
              <a:rPr lang="en-US" altLang="ko-KR" sz="1000" b="1" dirty="0" smtClean="0">
                <a:hlinkClick r:id="rId4"/>
              </a:rPr>
              <a:t>this article</a:t>
            </a:r>
            <a:r>
              <a:rPr lang="en-US" altLang="ko-KR" sz="1000" dirty="0" smtClean="0"/>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31</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Displaying Cover art</a:t>
            </a:r>
            <a:endParaRPr lang="ko-KR" altLang="ko-KR" sz="2800" dirty="0"/>
          </a:p>
        </p:txBody>
      </p:sp>
      <p:sp>
        <p:nvSpPr>
          <p:cNvPr id="22" name="직사각형 8"/>
          <p:cNvSpPr>
            <a:spLocks noChangeArrowheads="1"/>
          </p:cNvSpPr>
          <p:nvPr/>
        </p:nvSpPr>
        <p:spPr bwMode="auto">
          <a:xfrm>
            <a:off x="332656" y="1043608"/>
            <a:ext cx="5715000" cy="400110"/>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In Media Sources (the library) the corresponding image files stored in the file folders will be displayed if the Preview or Thumbnail modes are activated.</a:t>
            </a:r>
          </a:p>
        </p:txBody>
      </p:sp>
      <p:pic>
        <p:nvPicPr>
          <p:cNvPr id="12" name="그림 11"/>
          <p:cNvPicPr>
            <a:picLocks noChangeAspect="1"/>
          </p:cNvPicPr>
          <p:nvPr/>
        </p:nvPicPr>
        <p:blipFill>
          <a:blip r:embed="rId2" cstate="print"/>
          <a:stretch>
            <a:fillRect/>
          </a:stretch>
        </p:blipFill>
        <p:spPr>
          <a:xfrm>
            <a:off x="836712" y="1475655"/>
            <a:ext cx="4752528" cy="2673298"/>
          </a:xfrm>
          <a:prstGeom prst="rect">
            <a:avLst/>
          </a:prstGeom>
        </p:spPr>
      </p:pic>
      <p:pic>
        <p:nvPicPr>
          <p:cNvPr id="7" name="그림 11"/>
          <p:cNvPicPr>
            <a:picLocks noChangeAspect="1"/>
          </p:cNvPicPr>
          <p:nvPr/>
        </p:nvPicPr>
        <p:blipFill>
          <a:blip r:embed="rId3" cstate="print"/>
          <a:stretch>
            <a:fillRect/>
          </a:stretch>
        </p:blipFill>
        <p:spPr>
          <a:xfrm>
            <a:off x="404664" y="4283968"/>
            <a:ext cx="3840426" cy="2160240"/>
          </a:xfrm>
          <a:prstGeom prst="rect">
            <a:avLst/>
          </a:prstGeom>
        </p:spPr>
      </p:pic>
      <p:sp>
        <p:nvSpPr>
          <p:cNvPr id="8" name="직사각형 8"/>
          <p:cNvSpPr>
            <a:spLocks noChangeArrowheads="1"/>
          </p:cNvSpPr>
          <p:nvPr/>
        </p:nvSpPr>
        <p:spPr bwMode="auto">
          <a:xfrm>
            <a:off x="548680" y="7812360"/>
            <a:ext cx="5715000" cy="615553"/>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Same the cover art file as </a:t>
            </a:r>
            <a:r>
              <a:rPr lang="en-US" altLang="ko-KR" sz="1000" b="1" dirty="0" smtClean="0"/>
              <a:t>folder.jpg </a:t>
            </a:r>
            <a:r>
              <a:rPr lang="en-US" altLang="ko-KR" sz="1000" dirty="0" smtClean="0"/>
              <a:t>in a relevant folder.</a:t>
            </a:r>
            <a:endParaRPr lang="en-US" altLang="ko-KR" sz="1000" b="1" dirty="0" smtClean="0"/>
          </a:p>
          <a:p>
            <a:pPr algn="l" rtl="0" eaLnBrk="0" hangingPunct="0">
              <a:spcBef>
                <a:spcPct val="20000"/>
              </a:spcBef>
            </a:pPr>
            <a:endParaRPr lang="en-US" altLang="ko-KR" sz="1000" dirty="0" smtClean="0"/>
          </a:p>
          <a:p>
            <a:pPr algn="l" rtl="0" eaLnBrk="0" hangingPunct="0">
              <a:spcBef>
                <a:spcPct val="20000"/>
              </a:spcBef>
            </a:pPr>
            <a:r>
              <a:rPr lang="en-US" altLang="ko-KR" sz="1000" dirty="0" smtClean="0"/>
              <a:t>For additional information and tips please refer to </a:t>
            </a:r>
            <a:r>
              <a:rPr lang="en-US" altLang="ko-KR" sz="1000" b="1" dirty="0" smtClean="0">
                <a:hlinkClick r:id="rId4"/>
              </a:rPr>
              <a:t>this article</a:t>
            </a:r>
            <a:r>
              <a:rPr lang="en-US" altLang="ko-KR" sz="1000" dirty="0" smtClean="0"/>
              <a:t>.</a:t>
            </a:r>
          </a:p>
        </p:txBody>
      </p:sp>
      <p:pic>
        <p:nvPicPr>
          <p:cNvPr id="9" name="그림 11"/>
          <p:cNvPicPr>
            <a:picLocks noChangeAspect="1"/>
          </p:cNvPicPr>
          <p:nvPr/>
        </p:nvPicPr>
        <p:blipFill>
          <a:blip r:embed="rId5" cstate="print"/>
          <a:stretch>
            <a:fillRect/>
          </a:stretch>
        </p:blipFill>
        <p:spPr>
          <a:xfrm>
            <a:off x="2276872" y="5508104"/>
            <a:ext cx="3840426" cy="216024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32</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Creating a playlist</a:t>
            </a:r>
            <a:endParaRPr lang="ko-KR" altLang="ko-KR" sz="2800" dirty="0"/>
          </a:p>
        </p:txBody>
      </p:sp>
      <p:sp>
        <p:nvSpPr>
          <p:cNvPr id="22" name="직사각형 8"/>
          <p:cNvSpPr>
            <a:spLocks noChangeArrowheads="1"/>
          </p:cNvSpPr>
          <p:nvPr/>
        </p:nvSpPr>
        <p:spPr bwMode="auto">
          <a:xfrm>
            <a:off x="332656" y="1043608"/>
            <a:ext cx="5715000" cy="430887"/>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You can use self-made </a:t>
            </a:r>
            <a:r>
              <a:rPr lang="en-US" altLang="ko-KR" sz="1000" b="1" dirty="0" smtClean="0"/>
              <a:t>M3U</a:t>
            </a:r>
            <a:r>
              <a:rPr lang="en-US" altLang="ko-KR" sz="1000" dirty="0" smtClean="0"/>
              <a:t> playlists on </a:t>
            </a:r>
            <a:r>
              <a:rPr lang="en-US" altLang="ko-KR" sz="1000" dirty="0" err="1" smtClean="0"/>
              <a:t>Xtreamer</a:t>
            </a:r>
            <a:r>
              <a:rPr lang="en-US" altLang="ko-KR" sz="1000" dirty="0" smtClean="0"/>
              <a:t> Prodigy. Just make sure that the paths are relative.</a:t>
            </a:r>
          </a:p>
          <a:p>
            <a:pPr algn="l" rtl="0" eaLnBrk="0" hangingPunct="0">
              <a:spcBef>
                <a:spcPct val="20000"/>
              </a:spcBef>
            </a:pPr>
            <a:r>
              <a:rPr lang="en-US" altLang="ko-KR" sz="1000" dirty="0" smtClean="0"/>
              <a:t>You can also setup and save multiple playlists via </a:t>
            </a:r>
            <a:r>
              <a:rPr lang="en-US" altLang="ko-KR" sz="1000" dirty="0" err="1" smtClean="0"/>
              <a:t>Xtreamer</a:t>
            </a:r>
            <a:r>
              <a:rPr lang="en-US" altLang="ko-KR" sz="1000" dirty="0" smtClean="0"/>
              <a:t> user interface.</a:t>
            </a:r>
          </a:p>
        </p:txBody>
      </p:sp>
      <p:pic>
        <p:nvPicPr>
          <p:cNvPr id="12" name="그림 11"/>
          <p:cNvPicPr>
            <a:picLocks noChangeAspect="1"/>
          </p:cNvPicPr>
          <p:nvPr/>
        </p:nvPicPr>
        <p:blipFill>
          <a:blip r:embed="rId2" cstate="print"/>
          <a:stretch>
            <a:fillRect/>
          </a:stretch>
        </p:blipFill>
        <p:spPr>
          <a:xfrm>
            <a:off x="836712" y="1763688"/>
            <a:ext cx="4752528" cy="2673297"/>
          </a:xfrm>
          <a:prstGeom prst="rect">
            <a:avLst/>
          </a:prstGeom>
        </p:spPr>
      </p:pic>
      <p:sp>
        <p:nvSpPr>
          <p:cNvPr id="8" name="직사각형 8"/>
          <p:cNvSpPr>
            <a:spLocks noChangeArrowheads="1"/>
          </p:cNvSpPr>
          <p:nvPr/>
        </p:nvSpPr>
        <p:spPr bwMode="auto">
          <a:xfrm>
            <a:off x="404664" y="46440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Press </a:t>
            </a:r>
            <a:r>
              <a:rPr lang="en-US" altLang="ko-KR" sz="1000" b="1" dirty="0" smtClean="0"/>
              <a:t>FUNC </a:t>
            </a:r>
            <a:r>
              <a:rPr lang="en-US" altLang="ko-KR" sz="1000" dirty="0" smtClean="0"/>
              <a:t>button while in media library and choose  </a:t>
            </a:r>
            <a:r>
              <a:rPr lang="en-US" altLang="ko-KR" sz="1000" b="1" dirty="0" smtClean="0"/>
              <a:t>Multiple Select</a:t>
            </a:r>
          </a:p>
        </p:txBody>
      </p:sp>
      <p:pic>
        <p:nvPicPr>
          <p:cNvPr id="10" name="그림 11"/>
          <p:cNvPicPr>
            <a:picLocks noChangeAspect="1"/>
          </p:cNvPicPr>
          <p:nvPr/>
        </p:nvPicPr>
        <p:blipFill>
          <a:blip r:embed="rId3" cstate="print"/>
          <a:stretch>
            <a:fillRect/>
          </a:stretch>
        </p:blipFill>
        <p:spPr>
          <a:xfrm>
            <a:off x="836712" y="5220072"/>
            <a:ext cx="4680520" cy="2632793"/>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33</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Creating a playlist</a:t>
            </a:r>
            <a:endParaRPr lang="ko-KR" altLang="ko-KR" sz="2800" dirty="0"/>
          </a:p>
        </p:txBody>
      </p:sp>
      <p:sp>
        <p:nvSpPr>
          <p:cNvPr id="22" name="직사각형 8"/>
          <p:cNvSpPr>
            <a:spLocks noChangeArrowheads="1"/>
          </p:cNvSpPr>
          <p:nvPr/>
        </p:nvSpPr>
        <p:spPr bwMode="auto">
          <a:xfrm>
            <a:off x="332656" y="10436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Use the </a:t>
            </a:r>
            <a:r>
              <a:rPr lang="en-US" altLang="ko-KR" sz="1000" b="1" dirty="0" smtClean="0"/>
              <a:t>BLUE</a:t>
            </a:r>
            <a:r>
              <a:rPr lang="en-US" altLang="ko-KR" sz="1000" dirty="0" smtClean="0"/>
              <a:t>  button to add files to the playlist (or to remove from the list)</a:t>
            </a:r>
          </a:p>
        </p:txBody>
      </p:sp>
      <p:pic>
        <p:nvPicPr>
          <p:cNvPr id="12" name="그림 11"/>
          <p:cNvPicPr>
            <a:picLocks noChangeAspect="1"/>
          </p:cNvPicPr>
          <p:nvPr/>
        </p:nvPicPr>
        <p:blipFill>
          <a:blip r:embed="rId2" cstate="print"/>
          <a:stretch>
            <a:fillRect/>
          </a:stretch>
        </p:blipFill>
        <p:spPr>
          <a:xfrm>
            <a:off x="260648" y="1331641"/>
            <a:ext cx="3968440" cy="2232248"/>
          </a:xfrm>
          <a:prstGeom prst="rect">
            <a:avLst/>
          </a:prstGeom>
        </p:spPr>
      </p:pic>
      <p:sp>
        <p:nvSpPr>
          <p:cNvPr id="8" name="직사각형 8"/>
          <p:cNvSpPr>
            <a:spLocks noChangeArrowheads="1"/>
          </p:cNvSpPr>
          <p:nvPr/>
        </p:nvSpPr>
        <p:spPr bwMode="auto">
          <a:xfrm>
            <a:off x="332656" y="8100392"/>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Press </a:t>
            </a:r>
            <a:r>
              <a:rPr lang="en-US" altLang="ko-KR" sz="1000" b="1" dirty="0" smtClean="0"/>
              <a:t>FUNC </a:t>
            </a:r>
            <a:r>
              <a:rPr lang="en-US" altLang="ko-KR" sz="1000" dirty="0" smtClean="0"/>
              <a:t>button again once you are done.</a:t>
            </a:r>
            <a:endParaRPr lang="en-US" altLang="ko-KR" sz="1000" b="1" dirty="0" smtClean="0"/>
          </a:p>
        </p:txBody>
      </p:sp>
      <p:pic>
        <p:nvPicPr>
          <p:cNvPr id="10" name="그림 11"/>
          <p:cNvPicPr>
            <a:picLocks noChangeAspect="1"/>
          </p:cNvPicPr>
          <p:nvPr/>
        </p:nvPicPr>
        <p:blipFill>
          <a:blip r:embed="rId3" cstate="print"/>
          <a:stretch>
            <a:fillRect/>
          </a:stretch>
        </p:blipFill>
        <p:spPr>
          <a:xfrm>
            <a:off x="836712" y="5220072"/>
            <a:ext cx="4680520" cy="2632792"/>
          </a:xfrm>
          <a:prstGeom prst="rect">
            <a:avLst/>
          </a:prstGeom>
        </p:spPr>
      </p:pic>
      <p:pic>
        <p:nvPicPr>
          <p:cNvPr id="9" name="그림 11"/>
          <p:cNvPicPr>
            <a:picLocks noChangeAspect="1"/>
          </p:cNvPicPr>
          <p:nvPr/>
        </p:nvPicPr>
        <p:blipFill>
          <a:blip r:embed="rId4" cstate="print"/>
          <a:stretch>
            <a:fillRect/>
          </a:stretch>
        </p:blipFill>
        <p:spPr>
          <a:xfrm>
            <a:off x="2348880" y="2843808"/>
            <a:ext cx="3888432" cy="2187243"/>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34</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Creating a playlist</a:t>
            </a:r>
            <a:endParaRPr lang="ko-KR" altLang="ko-KR" sz="2800" dirty="0"/>
          </a:p>
        </p:txBody>
      </p:sp>
      <p:sp>
        <p:nvSpPr>
          <p:cNvPr id="22" name="직사각형 8"/>
          <p:cNvSpPr>
            <a:spLocks noChangeArrowheads="1"/>
          </p:cNvSpPr>
          <p:nvPr/>
        </p:nvSpPr>
        <p:spPr bwMode="auto">
          <a:xfrm>
            <a:off x="332656" y="10436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Navigate to Save Playlist and press </a:t>
            </a:r>
            <a:r>
              <a:rPr lang="en-US" altLang="ko-KR" sz="1000" b="1" dirty="0" smtClean="0"/>
              <a:t>ENTER. </a:t>
            </a:r>
            <a:r>
              <a:rPr lang="en-US" altLang="ko-KR" sz="1000" dirty="0" smtClean="0"/>
              <a:t>Pick a name for your new playlist and press </a:t>
            </a:r>
            <a:r>
              <a:rPr lang="en-US" altLang="ko-KR" sz="1000" b="1" dirty="0" smtClean="0"/>
              <a:t>OK</a:t>
            </a:r>
            <a:r>
              <a:rPr lang="en-US" altLang="ko-KR" sz="1000" dirty="0" smtClean="0"/>
              <a:t>.</a:t>
            </a:r>
            <a:endParaRPr lang="en-US" altLang="ko-KR" sz="1000" b="1" dirty="0" smtClean="0"/>
          </a:p>
        </p:txBody>
      </p:sp>
      <p:pic>
        <p:nvPicPr>
          <p:cNvPr id="12" name="그림 11"/>
          <p:cNvPicPr>
            <a:picLocks noChangeAspect="1"/>
          </p:cNvPicPr>
          <p:nvPr/>
        </p:nvPicPr>
        <p:blipFill>
          <a:blip r:embed="rId2" cstate="print"/>
          <a:stretch>
            <a:fillRect/>
          </a:stretch>
        </p:blipFill>
        <p:spPr>
          <a:xfrm>
            <a:off x="116632" y="1331640"/>
            <a:ext cx="3712412" cy="2088231"/>
          </a:xfrm>
          <a:prstGeom prst="rect">
            <a:avLst/>
          </a:prstGeom>
        </p:spPr>
      </p:pic>
      <p:sp>
        <p:nvSpPr>
          <p:cNvPr id="8" name="직사각형 8"/>
          <p:cNvSpPr>
            <a:spLocks noChangeArrowheads="1"/>
          </p:cNvSpPr>
          <p:nvPr/>
        </p:nvSpPr>
        <p:spPr bwMode="auto">
          <a:xfrm>
            <a:off x="332656" y="4932040"/>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Now you will be able to play the playlist from the media library.</a:t>
            </a:r>
            <a:endParaRPr lang="en-US" altLang="ko-KR" sz="1000" b="1" dirty="0" smtClean="0"/>
          </a:p>
        </p:txBody>
      </p:sp>
      <p:pic>
        <p:nvPicPr>
          <p:cNvPr id="10" name="그림 11"/>
          <p:cNvPicPr>
            <a:picLocks noChangeAspect="1"/>
          </p:cNvPicPr>
          <p:nvPr/>
        </p:nvPicPr>
        <p:blipFill>
          <a:blip r:embed="rId3" cstate="print"/>
          <a:stretch>
            <a:fillRect/>
          </a:stretch>
        </p:blipFill>
        <p:spPr>
          <a:xfrm>
            <a:off x="548680" y="5508104"/>
            <a:ext cx="5376596" cy="3024335"/>
          </a:xfrm>
          <a:prstGeom prst="rect">
            <a:avLst/>
          </a:prstGeom>
        </p:spPr>
      </p:pic>
      <p:pic>
        <p:nvPicPr>
          <p:cNvPr id="9" name="그림 11"/>
          <p:cNvPicPr>
            <a:picLocks noChangeAspect="1"/>
          </p:cNvPicPr>
          <p:nvPr/>
        </p:nvPicPr>
        <p:blipFill>
          <a:blip r:embed="rId4" cstate="print"/>
          <a:stretch>
            <a:fillRect/>
          </a:stretch>
        </p:blipFill>
        <p:spPr>
          <a:xfrm>
            <a:off x="2564904" y="2771800"/>
            <a:ext cx="3712410" cy="2088231"/>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35</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Android  on Prodigy</a:t>
            </a:r>
            <a:endParaRPr lang="ko-KR" altLang="ko-KR" sz="2800" dirty="0"/>
          </a:p>
        </p:txBody>
      </p:sp>
      <p:sp>
        <p:nvSpPr>
          <p:cNvPr id="22" name="직사각형 8"/>
          <p:cNvSpPr>
            <a:spLocks noChangeArrowheads="1"/>
          </p:cNvSpPr>
          <p:nvPr/>
        </p:nvSpPr>
        <p:spPr bwMode="auto">
          <a:xfrm>
            <a:off x="476672" y="4067944"/>
            <a:ext cx="5715000" cy="954107"/>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You can use remote or a keyboard and mouse to use Android. Use the </a:t>
            </a:r>
            <a:r>
              <a:rPr lang="en-US" altLang="ko-KR" sz="1000" b="1" dirty="0" smtClean="0"/>
              <a:t>BLUE</a:t>
            </a:r>
            <a:r>
              <a:rPr lang="en-US" altLang="ko-KR" sz="1000" dirty="0" smtClean="0"/>
              <a:t> button for the Android option screen.</a:t>
            </a:r>
          </a:p>
          <a:p>
            <a:pPr marL="342900" indent="-342900" algn="l" rtl="0" eaLnBrk="0" hangingPunct="0">
              <a:spcBef>
                <a:spcPct val="20000"/>
              </a:spcBef>
            </a:pPr>
            <a:endParaRPr lang="en-US" altLang="ko-KR" sz="1000" dirty="0" smtClean="0"/>
          </a:p>
          <a:p>
            <a:pPr algn="l" rtl="0" eaLnBrk="0" hangingPunct="0">
              <a:spcBef>
                <a:spcPct val="20000"/>
              </a:spcBef>
            </a:pPr>
            <a:r>
              <a:rPr lang="en-US" altLang="ko-KR" sz="1000" dirty="0" smtClean="0"/>
              <a:t>Choose a pre-installed application or install your own. Currently we recommend manual installation. </a:t>
            </a:r>
          </a:p>
          <a:p>
            <a:pPr algn="l" rtl="0" eaLnBrk="0" hangingPunct="0">
              <a:spcBef>
                <a:spcPct val="20000"/>
              </a:spcBef>
            </a:pPr>
            <a:r>
              <a:rPr lang="en-US" altLang="ko-KR" sz="1000" dirty="0" smtClean="0"/>
              <a:t>We are constantly testing and will post the our picks on the main site and our forum.</a:t>
            </a:r>
          </a:p>
        </p:txBody>
      </p:sp>
      <p:pic>
        <p:nvPicPr>
          <p:cNvPr id="12" name="그림 11"/>
          <p:cNvPicPr>
            <a:picLocks noChangeAspect="1"/>
          </p:cNvPicPr>
          <p:nvPr/>
        </p:nvPicPr>
        <p:blipFill>
          <a:blip r:embed="rId2" cstate="print"/>
          <a:stretch>
            <a:fillRect/>
          </a:stretch>
        </p:blipFill>
        <p:spPr>
          <a:xfrm>
            <a:off x="764704" y="1043608"/>
            <a:ext cx="4984609" cy="2803842"/>
          </a:xfrm>
          <a:prstGeom prst="rect">
            <a:avLst/>
          </a:prstGeom>
        </p:spPr>
      </p:pic>
      <p:pic>
        <p:nvPicPr>
          <p:cNvPr id="7" name="그림 11"/>
          <p:cNvPicPr>
            <a:picLocks noChangeAspect="1"/>
          </p:cNvPicPr>
          <p:nvPr/>
        </p:nvPicPr>
        <p:blipFill>
          <a:blip r:embed="rId3" cstate="print"/>
          <a:stretch>
            <a:fillRect/>
          </a:stretch>
        </p:blipFill>
        <p:spPr>
          <a:xfrm>
            <a:off x="764704" y="5076056"/>
            <a:ext cx="4984608" cy="2803842"/>
          </a:xfrm>
          <a:prstGeom prst="rect">
            <a:avLst/>
          </a:prstGeom>
        </p:spPr>
      </p:pic>
      <p:sp>
        <p:nvSpPr>
          <p:cNvPr id="8" name="직사각형 8"/>
          <p:cNvSpPr>
            <a:spLocks noChangeArrowheads="1"/>
          </p:cNvSpPr>
          <p:nvPr/>
        </p:nvSpPr>
        <p:spPr bwMode="auto">
          <a:xfrm>
            <a:off x="548680" y="82444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For the guide on Android app installation please refer to </a:t>
            </a:r>
            <a:r>
              <a:rPr lang="en-US" altLang="ko-KR" sz="1000" b="1" dirty="0" smtClean="0">
                <a:hlinkClick r:id="rId4"/>
              </a:rPr>
              <a:t>this article</a:t>
            </a:r>
            <a:r>
              <a:rPr lang="en-US" altLang="ko-KR" sz="1000" dirty="0" smtClean="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36</a:t>
            </a:fld>
            <a:endParaRPr lang="en-US" altLang="ko-KR" dirty="0"/>
          </a:p>
        </p:txBody>
      </p:sp>
      <p:sp>
        <p:nvSpPr>
          <p:cNvPr id="17" name="TextBox 2"/>
          <p:cNvSpPr txBox="1">
            <a:spLocks noChangeArrowheads="1"/>
          </p:cNvSpPr>
          <p:nvPr/>
        </p:nvSpPr>
        <p:spPr bwMode="auto">
          <a:xfrm>
            <a:off x="1484784" y="251520"/>
            <a:ext cx="4499301" cy="523220"/>
          </a:xfrm>
          <a:prstGeom prst="rect">
            <a:avLst/>
          </a:prstGeom>
          <a:noFill/>
          <a:ln w="9525">
            <a:noFill/>
            <a:miter lim="800000"/>
            <a:headEnd/>
            <a:tailEnd/>
          </a:ln>
        </p:spPr>
        <p:txBody>
          <a:bodyPr wrap="square">
            <a:spAutoFit/>
          </a:bodyPr>
          <a:lstStyle/>
          <a:p>
            <a:pPr algn="l" rtl="0"/>
            <a:r>
              <a:rPr lang="en-US" altLang="ko-KR" sz="2800" b="1" dirty="0" smtClean="0"/>
              <a:t>Web Browser</a:t>
            </a:r>
            <a:endParaRPr lang="ko-KR" altLang="ko-KR" sz="2800" dirty="0"/>
          </a:p>
        </p:txBody>
      </p:sp>
      <p:sp>
        <p:nvSpPr>
          <p:cNvPr id="22" name="직사각형 8"/>
          <p:cNvSpPr>
            <a:spLocks noChangeArrowheads="1"/>
          </p:cNvSpPr>
          <p:nvPr/>
        </p:nvSpPr>
        <p:spPr bwMode="auto">
          <a:xfrm>
            <a:off x="548680" y="3707904"/>
            <a:ext cx="5715000" cy="2893100"/>
          </a:xfrm>
          <a:prstGeom prst="rect">
            <a:avLst/>
          </a:prstGeom>
          <a:noFill/>
          <a:ln w="9525">
            <a:noFill/>
            <a:miter lim="800000"/>
            <a:headEnd/>
            <a:tailEnd/>
          </a:ln>
        </p:spPr>
        <p:txBody>
          <a:bodyPr wrap="square">
            <a:spAutoFit/>
          </a:bodyPr>
          <a:lstStyle/>
          <a:p>
            <a:pPr algn="l" rtl="0" eaLnBrk="0" hangingPunct="0">
              <a:spcBef>
                <a:spcPct val="20000"/>
              </a:spcBef>
            </a:pPr>
            <a:r>
              <a:rPr lang="en-US" sz="1000" dirty="0" smtClean="0"/>
              <a:t>When you choose </a:t>
            </a:r>
            <a:r>
              <a:rPr lang="en-US" sz="1000" u="sng" dirty="0" smtClean="0"/>
              <a:t>Web Browser</a:t>
            </a:r>
            <a:r>
              <a:rPr lang="en-US" sz="1000" dirty="0" smtClean="0"/>
              <a:t> in the main menu the list of  Bookmarks will open. Press </a:t>
            </a:r>
            <a:r>
              <a:rPr lang="en-US" sz="1000" b="1" dirty="0" smtClean="0"/>
              <a:t>LEFT </a:t>
            </a:r>
            <a:r>
              <a:rPr lang="en-US" sz="1000" dirty="0" smtClean="0"/>
              <a:t>or </a:t>
            </a:r>
            <a:r>
              <a:rPr lang="en-US" sz="1000" b="1" dirty="0" smtClean="0"/>
              <a:t>RIGHT </a:t>
            </a:r>
            <a:r>
              <a:rPr lang="en-US" sz="1000" dirty="0" smtClean="0"/>
              <a:t>to navigate and </a:t>
            </a:r>
            <a:r>
              <a:rPr lang="en-US" sz="1000" b="1" dirty="0" smtClean="0"/>
              <a:t>ENTER </a:t>
            </a:r>
            <a:r>
              <a:rPr lang="en-US" sz="1000" dirty="0" smtClean="0"/>
              <a:t>to load.</a:t>
            </a:r>
          </a:p>
          <a:p>
            <a:pPr algn="l" rtl="0" eaLnBrk="0" hangingPunct="0">
              <a:spcBef>
                <a:spcPct val="20000"/>
              </a:spcBef>
            </a:pPr>
            <a:endParaRPr lang="en-US" sz="1000" dirty="0" smtClean="0"/>
          </a:p>
          <a:p>
            <a:pPr algn="l" rtl="0" eaLnBrk="0" hangingPunct="0">
              <a:spcBef>
                <a:spcPct val="20000"/>
              </a:spcBef>
            </a:pPr>
            <a:r>
              <a:rPr lang="en-US" sz="1000" dirty="0" smtClean="0"/>
              <a:t>When viewing web pages you have two options - </a:t>
            </a:r>
            <a:r>
              <a:rPr lang="en-US" sz="1000" u="sng" dirty="0" smtClean="0"/>
              <a:t>Page mode</a:t>
            </a:r>
            <a:r>
              <a:rPr lang="en-US" sz="1000" dirty="0" smtClean="0"/>
              <a:t> or </a:t>
            </a:r>
            <a:r>
              <a:rPr lang="en-US" sz="1000" u="sng" dirty="0" smtClean="0"/>
              <a:t>Navigation mode</a:t>
            </a:r>
            <a:r>
              <a:rPr lang="en-US" sz="1000" dirty="0" smtClean="0"/>
              <a:t>. You can switch between the two of them using </a:t>
            </a:r>
            <a:r>
              <a:rPr lang="en-US" sz="1000" b="1" dirty="0" smtClean="0"/>
              <a:t>RED </a:t>
            </a:r>
            <a:r>
              <a:rPr lang="en-US" sz="1000" dirty="0" smtClean="0"/>
              <a:t>button.</a:t>
            </a:r>
            <a:br>
              <a:rPr lang="en-US" sz="1000" dirty="0" smtClean="0"/>
            </a:br>
            <a:r>
              <a:rPr lang="en-US" sz="1000" dirty="0" smtClean="0"/>
              <a:t/>
            </a:r>
            <a:br>
              <a:rPr lang="en-US" sz="1000" dirty="0" smtClean="0"/>
            </a:br>
            <a:r>
              <a:rPr lang="en-US" sz="1000" dirty="0" smtClean="0"/>
              <a:t>When using </a:t>
            </a:r>
            <a:r>
              <a:rPr lang="en-US" sz="1000" u="sng" dirty="0" smtClean="0"/>
              <a:t>Page mode</a:t>
            </a:r>
            <a:r>
              <a:rPr lang="en-US" sz="1000" dirty="0" smtClean="0"/>
              <a:t> you can move up, down, left and right using the </a:t>
            </a:r>
            <a:r>
              <a:rPr lang="en-US" sz="1000" b="1" dirty="0" smtClean="0"/>
              <a:t>CURSOR </a:t>
            </a:r>
            <a:r>
              <a:rPr lang="en-US" sz="1000" dirty="0" smtClean="0"/>
              <a:t>buttons. This mode is essentially used for reading.</a:t>
            </a:r>
            <a:br>
              <a:rPr lang="en-US" sz="1000" dirty="0" smtClean="0"/>
            </a:br>
            <a:r>
              <a:rPr lang="en-US" sz="1000" dirty="0" smtClean="0"/>
              <a:t/>
            </a:r>
            <a:br>
              <a:rPr lang="en-US" sz="1000" dirty="0" smtClean="0"/>
            </a:br>
            <a:r>
              <a:rPr lang="en-US" sz="1000" u="sng" dirty="0" smtClean="0"/>
              <a:t>Navigation mode</a:t>
            </a:r>
            <a:r>
              <a:rPr lang="en-US" sz="1000" dirty="0" smtClean="0"/>
              <a:t> allows you to pick links, check boxes, text areas etc. You can follow links, search the Web or enter personal information to login.</a:t>
            </a:r>
            <a:br>
              <a:rPr lang="en-US" sz="1000" dirty="0" smtClean="0"/>
            </a:br>
            <a:r>
              <a:rPr lang="en-US" sz="1000" dirty="0" smtClean="0"/>
              <a:t/>
            </a:r>
            <a:br>
              <a:rPr lang="en-US" sz="1000" dirty="0" smtClean="0"/>
            </a:br>
            <a:r>
              <a:rPr lang="en-US" sz="1000" dirty="0" smtClean="0"/>
              <a:t>Pressing </a:t>
            </a:r>
            <a:r>
              <a:rPr lang="en-US" sz="1000" b="1" dirty="0" smtClean="0"/>
              <a:t>FUNCTION </a:t>
            </a:r>
            <a:r>
              <a:rPr lang="en-US" sz="1000" dirty="0" smtClean="0"/>
              <a:t>key takes you to the browsing options menu.</a:t>
            </a:r>
          </a:p>
          <a:p>
            <a:pPr algn="l" rtl="0" eaLnBrk="0" hangingPunct="0">
              <a:spcBef>
                <a:spcPct val="20000"/>
              </a:spcBef>
            </a:pPr>
            <a:endParaRPr lang="en-US" sz="1000" dirty="0" smtClean="0"/>
          </a:p>
          <a:p>
            <a:pPr algn="l" rtl="0" eaLnBrk="0" hangingPunct="0">
              <a:spcBef>
                <a:spcPct val="20000"/>
              </a:spcBef>
            </a:pPr>
            <a:r>
              <a:rPr lang="en-US" altLang="ko-KR" sz="1000" dirty="0" smtClean="0"/>
              <a:t>For more information please refer to </a:t>
            </a:r>
            <a:r>
              <a:rPr lang="en-US" altLang="ko-KR" sz="1000" b="1" dirty="0" smtClean="0">
                <a:hlinkClick r:id="rId2"/>
              </a:rPr>
              <a:t>this article</a:t>
            </a:r>
            <a:r>
              <a:rPr lang="en-US" altLang="ko-KR" sz="1000" dirty="0" smtClean="0"/>
              <a:t>.</a:t>
            </a:r>
          </a:p>
          <a:p>
            <a:pPr algn="l" rtl="0" eaLnBrk="0" hangingPunct="0">
              <a:spcBef>
                <a:spcPct val="20000"/>
              </a:spcBef>
            </a:pPr>
            <a:endParaRPr lang="en-US" sz="1000" dirty="0" smtClean="0"/>
          </a:p>
          <a:p>
            <a:pPr algn="l" rtl="0" eaLnBrk="0" hangingPunct="0">
              <a:spcBef>
                <a:spcPct val="20000"/>
              </a:spcBef>
            </a:pPr>
            <a:endParaRPr lang="en-US" altLang="ko-KR" sz="1000" dirty="0" smtClean="0"/>
          </a:p>
        </p:txBody>
      </p:sp>
      <p:pic>
        <p:nvPicPr>
          <p:cNvPr id="12" name="그림 11"/>
          <p:cNvPicPr>
            <a:picLocks noChangeAspect="1"/>
          </p:cNvPicPr>
          <p:nvPr/>
        </p:nvPicPr>
        <p:blipFill>
          <a:blip r:embed="rId3" cstate="print"/>
          <a:stretch>
            <a:fillRect/>
          </a:stretch>
        </p:blipFill>
        <p:spPr>
          <a:xfrm>
            <a:off x="764704" y="755576"/>
            <a:ext cx="4984608" cy="2803842"/>
          </a:xfrm>
          <a:prstGeom prst="rect">
            <a:avLst/>
          </a:prstGeom>
        </p:spPr>
      </p:pic>
      <p:pic>
        <p:nvPicPr>
          <p:cNvPr id="7" name="그림 11"/>
          <p:cNvPicPr>
            <a:picLocks noChangeAspect="1"/>
          </p:cNvPicPr>
          <p:nvPr/>
        </p:nvPicPr>
        <p:blipFill>
          <a:blip r:embed="rId4" cstate="print"/>
          <a:stretch>
            <a:fillRect/>
          </a:stretch>
        </p:blipFill>
        <p:spPr>
          <a:xfrm>
            <a:off x="1412776" y="6300192"/>
            <a:ext cx="3384376" cy="1903711"/>
          </a:xfrm>
          <a:prstGeom prst="rect">
            <a:avLst/>
          </a:prstGeom>
        </p:spPr>
      </p:pic>
      <p:sp>
        <p:nvSpPr>
          <p:cNvPr id="8" name="직사각형 8"/>
          <p:cNvSpPr>
            <a:spLocks noChangeArrowheads="1"/>
          </p:cNvSpPr>
          <p:nvPr/>
        </p:nvSpPr>
        <p:spPr bwMode="auto">
          <a:xfrm>
            <a:off x="548680" y="8316416"/>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You can access  various Internet resources from the </a:t>
            </a:r>
            <a:r>
              <a:rPr lang="en-US" altLang="ko-KR" sz="1000" b="1" dirty="0" smtClean="0"/>
              <a:t>APP</a:t>
            </a:r>
            <a:r>
              <a:rPr lang="en-US" altLang="ko-KR" sz="1000" dirty="0" smtClean="0"/>
              <a:t> tab of the Main Menu.</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37</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Firmware Upgrade</a:t>
            </a:r>
            <a:endParaRPr lang="ko-KR" altLang="ko-KR" sz="2800" dirty="0"/>
          </a:p>
        </p:txBody>
      </p:sp>
      <p:sp>
        <p:nvSpPr>
          <p:cNvPr id="22" name="직사각형 8"/>
          <p:cNvSpPr>
            <a:spLocks noChangeArrowheads="1"/>
          </p:cNvSpPr>
          <p:nvPr/>
        </p:nvSpPr>
        <p:spPr bwMode="auto">
          <a:xfrm>
            <a:off x="332656" y="1043608"/>
            <a:ext cx="5715000" cy="954107"/>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We constantly working to improve our devices. Firmware upgrades bring new features and fixes and will make your Prodigy even more interesting and diverse device.</a:t>
            </a:r>
          </a:p>
          <a:p>
            <a:pPr algn="l" rtl="0" eaLnBrk="0" hangingPunct="0">
              <a:spcBef>
                <a:spcPct val="20000"/>
              </a:spcBef>
            </a:pPr>
            <a:r>
              <a:rPr lang="en-US" altLang="ko-KR" sz="1000" dirty="0" smtClean="0"/>
              <a:t>Please check for new releases on our site in the </a:t>
            </a:r>
            <a:r>
              <a:rPr lang="en-US" altLang="ko-KR" sz="1000" b="1" dirty="0" smtClean="0">
                <a:hlinkClick r:id="rId2"/>
              </a:rPr>
              <a:t>Download section</a:t>
            </a:r>
            <a:r>
              <a:rPr lang="en-US" altLang="ko-KR" sz="1000" dirty="0" smtClean="0"/>
              <a:t>.</a:t>
            </a:r>
          </a:p>
          <a:p>
            <a:pPr algn="l" rtl="0" eaLnBrk="0" hangingPunct="0">
              <a:spcBef>
                <a:spcPct val="20000"/>
              </a:spcBef>
            </a:pPr>
            <a:endParaRPr lang="en-US" altLang="ko-KR" sz="1000" dirty="0" smtClean="0"/>
          </a:p>
          <a:p>
            <a:pPr algn="l" rtl="0" eaLnBrk="0" hangingPunct="0">
              <a:spcBef>
                <a:spcPct val="20000"/>
              </a:spcBef>
            </a:pPr>
            <a:r>
              <a:rPr lang="en-US" altLang="ko-KR" sz="1000" dirty="0" smtClean="0"/>
              <a:t>Download the firmware file and unzip it into the root of a USB stick.  Plug the stick into one of USB ports.</a:t>
            </a:r>
            <a:endParaRPr lang="en-US" altLang="ko-KR" sz="1000" dirty="0" smtClean="0"/>
          </a:p>
        </p:txBody>
      </p:sp>
      <p:pic>
        <p:nvPicPr>
          <p:cNvPr id="12" name="그림 11"/>
          <p:cNvPicPr>
            <a:picLocks noChangeAspect="1"/>
          </p:cNvPicPr>
          <p:nvPr/>
        </p:nvPicPr>
        <p:blipFill>
          <a:blip r:embed="rId3" cstate="print"/>
          <a:stretch>
            <a:fillRect/>
          </a:stretch>
        </p:blipFill>
        <p:spPr>
          <a:xfrm>
            <a:off x="836712" y="2051720"/>
            <a:ext cx="4752528" cy="2673297"/>
          </a:xfrm>
          <a:prstGeom prst="rect">
            <a:avLst/>
          </a:prstGeom>
        </p:spPr>
      </p:pic>
      <p:sp>
        <p:nvSpPr>
          <p:cNvPr id="8" name="직사각형 8"/>
          <p:cNvSpPr>
            <a:spLocks noChangeArrowheads="1"/>
          </p:cNvSpPr>
          <p:nvPr/>
        </p:nvSpPr>
        <p:spPr bwMode="auto">
          <a:xfrm>
            <a:off x="404664" y="4788024"/>
            <a:ext cx="5715000" cy="400110"/>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Go to Settings -&gt; Firmware Upgrade and choose Check for Firmware option. The device will automatically scan the USB stick for firmware files.</a:t>
            </a:r>
            <a:endParaRPr lang="en-US" altLang="ko-KR" sz="1000" b="1" dirty="0" smtClean="0"/>
          </a:p>
        </p:txBody>
      </p:sp>
      <p:pic>
        <p:nvPicPr>
          <p:cNvPr id="10" name="그림 11"/>
          <p:cNvPicPr>
            <a:picLocks noChangeAspect="1"/>
          </p:cNvPicPr>
          <p:nvPr/>
        </p:nvPicPr>
        <p:blipFill>
          <a:blip r:embed="rId4" cstate="print"/>
          <a:stretch>
            <a:fillRect/>
          </a:stretch>
        </p:blipFill>
        <p:spPr>
          <a:xfrm>
            <a:off x="836712" y="5220072"/>
            <a:ext cx="4680520" cy="2632792"/>
          </a:xfrm>
          <a:prstGeom prst="rect">
            <a:avLst/>
          </a:prstGeom>
        </p:spPr>
      </p:pic>
      <p:sp>
        <p:nvSpPr>
          <p:cNvPr id="9" name="직사각형 8"/>
          <p:cNvSpPr>
            <a:spLocks noChangeArrowheads="1"/>
          </p:cNvSpPr>
          <p:nvPr/>
        </p:nvSpPr>
        <p:spPr bwMode="auto">
          <a:xfrm>
            <a:off x="557064" y="8276346"/>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b="1" i="1" u="sng" dirty="0" smtClean="0">
                <a:solidFill>
                  <a:srgbClr val="FF0000"/>
                </a:solidFill>
              </a:rPr>
              <a:t>Note</a:t>
            </a:r>
            <a:r>
              <a:rPr lang="en-US" altLang="ko-KR" sz="1000" b="1" i="1" dirty="0" smtClean="0"/>
              <a:t>: We recommend using a stick no bigger than 2GB. Format it FAT32</a:t>
            </a:r>
            <a:endParaRPr lang="en-US" altLang="ko-KR" sz="1000" b="1" i="1"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38</a:t>
            </a:fld>
            <a:endParaRPr lang="en-US" altLang="ko-KR" dirty="0"/>
          </a:p>
        </p:txBody>
      </p:sp>
      <p:sp>
        <p:nvSpPr>
          <p:cNvPr id="17" name="TextBox 2"/>
          <p:cNvSpPr txBox="1">
            <a:spLocks noChangeArrowheads="1"/>
          </p:cNvSpPr>
          <p:nvPr/>
        </p:nvSpPr>
        <p:spPr bwMode="auto">
          <a:xfrm>
            <a:off x="1484784" y="417635"/>
            <a:ext cx="4499301" cy="523220"/>
          </a:xfrm>
          <a:prstGeom prst="rect">
            <a:avLst/>
          </a:prstGeom>
          <a:noFill/>
          <a:ln w="9525">
            <a:noFill/>
            <a:miter lim="800000"/>
            <a:headEnd/>
            <a:tailEnd/>
          </a:ln>
        </p:spPr>
        <p:txBody>
          <a:bodyPr wrap="square">
            <a:spAutoFit/>
          </a:bodyPr>
          <a:lstStyle/>
          <a:p>
            <a:pPr algn="l" rtl="0"/>
            <a:r>
              <a:rPr lang="en-US" altLang="ko-KR" sz="2800" b="1" dirty="0" smtClean="0"/>
              <a:t>Firmware Upgrade</a:t>
            </a:r>
            <a:endParaRPr lang="ko-KR" altLang="ko-KR" sz="2800" dirty="0"/>
          </a:p>
        </p:txBody>
      </p:sp>
      <p:sp>
        <p:nvSpPr>
          <p:cNvPr id="22" name="직사각형 8"/>
          <p:cNvSpPr>
            <a:spLocks noChangeArrowheads="1"/>
          </p:cNvSpPr>
          <p:nvPr/>
        </p:nvSpPr>
        <p:spPr bwMode="auto">
          <a:xfrm>
            <a:off x="332656" y="1043608"/>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Once the upgrade file is detected, press </a:t>
            </a:r>
            <a:r>
              <a:rPr lang="en-US" altLang="ko-KR" sz="1000" b="1" dirty="0" smtClean="0"/>
              <a:t>OK </a:t>
            </a:r>
            <a:r>
              <a:rPr lang="en-US" altLang="ko-KR" sz="1000" dirty="0" smtClean="0"/>
              <a:t>to start the procedure. </a:t>
            </a:r>
            <a:endParaRPr lang="en-US" altLang="ko-KR" sz="1000" dirty="0" smtClean="0"/>
          </a:p>
        </p:txBody>
      </p:sp>
      <p:pic>
        <p:nvPicPr>
          <p:cNvPr id="12" name="그림 11"/>
          <p:cNvPicPr>
            <a:picLocks noChangeAspect="1"/>
          </p:cNvPicPr>
          <p:nvPr/>
        </p:nvPicPr>
        <p:blipFill>
          <a:blip r:embed="rId2" cstate="print"/>
          <a:stretch>
            <a:fillRect/>
          </a:stretch>
        </p:blipFill>
        <p:spPr>
          <a:xfrm>
            <a:off x="260648" y="1331641"/>
            <a:ext cx="3968440" cy="2232247"/>
          </a:xfrm>
          <a:prstGeom prst="rect">
            <a:avLst/>
          </a:prstGeom>
        </p:spPr>
      </p:pic>
      <p:sp>
        <p:nvSpPr>
          <p:cNvPr id="8" name="직사각형 8"/>
          <p:cNvSpPr>
            <a:spLocks noChangeArrowheads="1"/>
          </p:cNvSpPr>
          <p:nvPr/>
        </p:nvSpPr>
        <p:spPr bwMode="auto">
          <a:xfrm>
            <a:off x="332656" y="8028384"/>
            <a:ext cx="5715000" cy="76944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Once the procedure is finished the Prodigy will reboot.</a:t>
            </a:r>
          </a:p>
          <a:p>
            <a:pPr algn="l" rtl="0" eaLnBrk="0" hangingPunct="0">
              <a:spcBef>
                <a:spcPct val="20000"/>
              </a:spcBef>
            </a:pPr>
            <a:endParaRPr lang="en-US" altLang="ko-KR" sz="1000" b="1" dirty="0" smtClean="0"/>
          </a:p>
          <a:p>
            <a:pPr algn="l" rtl="0" eaLnBrk="0" hangingPunct="0">
              <a:spcBef>
                <a:spcPct val="20000"/>
              </a:spcBef>
            </a:pPr>
            <a:r>
              <a:rPr lang="en-US" altLang="ko-KR" sz="1000" b="1" dirty="0" smtClean="0">
                <a:solidFill>
                  <a:srgbClr val="FF0000"/>
                </a:solidFill>
              </a:rPr>
              <a:t>Make sure to reset your player to factory default settings after a firmware upgrade (</a:t>
            </a:r>
            <a:r>
              <a:rPr lang="en-US" altLang="ko-KR" sz="1000" b="1" u="sng" dirty="0" smtClean="0">
                <a:solidFill>
                  <a:srgbClr val="FF0000"/>
                </a:solidFill>
              </a:rPr>
              <a:t>Settings -&gt; System Configuration -&gt; Restore Default</a:t>
            </a:r>
            <a:r>
              <a:rPr lang="en-US" altLang="ko-KR" sz="1000" b="1" dirty="0" smtClean="0">
                <a:solidFill>
                  <a:srgbClr val="FF0000"/>
                </a:solidFill>
              </a:rPr>
              <a:t>).</a:t>
            </a:r>
            <a:endParaRPr lang="en-US" altLang="ko-KR" sz="1000" b="1" dirty="0" smtClean="0">
              <a:solidFill>
                <a:srgbClr val="FF0000"/>
              </a:solidFill>
            </a:endParaRPr>
          </a:p>
        </p:txBody>
      </p:sp>
      <p:pic>
        <p:nvPicPr>
          <p:cNvPr id="10" name="그림 11"/>
          <p:cNvPicPr>
            <a:picLocks noChangeAspect="1"/>
          </p:cNvPicPr>
          <p:nvPr/>
        </p:nvPicPr>
        <p:blipFill>
          <a:blip r:embed="rId3" cstate="print"/>
          <a:stretch>
            <a:fillRect/>
          </a:stretch>
        </p:blipFill>
        <p:spPr>
          <a:xfrm>
            <a:off x="1196752" y="5436096"/>
            <a:ext cx="3949188" cy="2632792"/>
          </a:xfrm>
          <a:prstGeom prst="rect">
            <a:avLst/>
          </a:prstGeom>
        </p:spPr>
      </p:pic>
      <p:pic>
        <p:nvPicPr>
          <p:cNvPr id="9" name="그림 11"/>
          <p:cNvPicPr>
            <a:picLocks noChangeAspect="1"/>
          </p:cNvPicPr>
          <p:nvPr/>
        </p:nvPicPr>
        <p:blipFill>
          <a:blip r:embed="rId4" cstate="print"/>
          <a:stretch>
            <a:fillRect/>
          </a:stretch>
        </p:blipFill>
        <p:spPr>
          <a:xfrm>
            <a:off x="2636912" y="2987824"/>
            <a:ext cx="3280864" cy="2187243"/>
          </a:xfrm>
          <a:prstGeom prst="rect">
            <a:avLst/>
          </a:prstGeom>
        </p:spPr>
      </p:pic>
      <p:sp>
        <p:nvSpPr>
          <p:cNvPr id="11" name="직사각형 8"/>
          <p:cNvSpPr>
            <a:spLocks noChangeArrowheads="1"/>
          </p:cNvSpPr>
          <p:nvPr/>
        </p:nvSpPr>
        <p:spPr bwMode="auto">
          <a:xfrm>
            <a:off x="485056" y="5220072"/>
            <a:ext cx="5715000" cy="246221"/>
          </a:xfrm>
          <a:prstGeom prst="rect">
            <a:avLst/>
          </a:prstGeom>
          <a:noFill/>
          <a:ln w="9525">
            <a:noFill/>
            <a:miter lim="800000"/>
            <a:headEnd/>
            <a:tailEnd/>
          </a:ln>
        </p:spPr>
        <p:txBody>
          <a:bodyPr wrap="square">
            <a:spAutoFit/>
          </a:bodyPr>
          <a:lstStyle/>
          <a:p>
            <a:pPr algn="l" rtl="0" eaLnBrk="0" hangingPunct="0">
              <a:spcBef>
                <a:spcPct val="20000"/>
              </a:spcBef>
            </a:pPr>
            <a:r>
              <a:rPr lang="en-US" altLang="ko-KR" sz="1000" dirty="0" smtClean="0"/>
              <a:t>Please be patient, the process takes time.</a:t>
            </a:r>
            <a:endParaRPr lang="en-US" altLang="ko-KR" sz="10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번호 개체 틀 3"/>
          <p:cNvSpPr>
            <a:spLocks noGrp="1"/>
          </p:cNvSpPr>
          <p:nvPr>
            <p:ph type="sldNum" sz="quarter" idx="10"/>
          </p:nvPr>
        </p:nvSpPr>
        <p:spPr bwMode="auto">
          <a:noFill/>
          <a:ln>
            <a:miter lim="800000"/>
            <a:headEnd/>
            <a:tailEnd/>
          </a:ln>
        </p:spPr>
        <p:txBody>
          <a:bodyPr/>
          <a:lstStyle/>
          <a:p>
            <a:pPr rtl="0"/>
            <a:fld id="{5DDBADE0-6071-4EDB-B4E4-E3F3616C4C2A}" type="slidenum">
              <a:rPr lang="he-IL" altLang="en-US" smtClean="0"/>
              <a:pPr rtl="0"/>
              <a:t>4</a:t>
            </a:fld>
            <a:endParaRPr lang="en-US" altLang="ko-KR" dirty="0" smtClean="0"/>
          </a:p>
        </p:txBody>
      </p:sp>
      <p:sp>
        <p:nvSpPr>
          <p:cNvPr id="30" name="TextBox 5"/>
          <p:cNvSpPr txBox="1">
            <a:spLocks noChangeArrowheads="1"/>
          </p:cNvSpPr>
          <p:nvPr/>
        </p:nvSpPr>
        <p:spPr bwMode="auto">
          <a:xfrm>
            <a:off x="1662113" y="417635"/>
            <a:ext cx="3053272" cy="477054"/>
          </a:xfrm>
          <a:prstGeom prst="rect">
            <a:avLst/>
          </a:prstGeom>
          <a:noFill/>
          <a:ln w="9525">
            <a:noFill/>
            <a:miter lim="800000"/>
            <a:headEnd/>
            <a:tailEnd/>
          </a:ln>
        </p:spPr>
        <p:txBody>
          <a:bodyPr wrap="none">
            <a:spAutoFit/>
          </a:bodyPr>
          <a:lstStyle/>
          <a:p>
            <a:pPr algn="l" rtl="0"/>
            <a:r>
              <a:rPr kumimoji="0" lang="en-US" altLang="ko-KR" sz="2500" b="1" dirty="0"/>
              <a:t>Hard-Disk Installation</a:t>
            </a:r>
            <a:endParaRPr kumimoji="0" lang="ko-KR" altLang="en-US" sz="2500" b="1" dirty="0"/>
          </a:p>
        </p:txBody>
      </p:sp>
      <p:sp>
        <p:nvSpPr>
          <p:cNvPr id="16" name="TextBox 9"/>
          <p:cNvSpPr txBox="1">
            <a:spLocks noChangeArrowheads="1"/>
          </p:cNvSpPr>
          <p:nvPr/>
        </p:nvSpPr>
        <p:spPr bwMode="auto">
          <a:xfrm>
            <a:off x="3284985" y="1913244"/>
            <a:ext cx="1957459" cy="400110"/>
          </a:xfrm>
          <a:prstGeom prst="rect">
            <a:avLst/>
          </a:prstGeom>
          <a:noFill/>
          <a:ln w="9525">
            <a:noFill/>
            <a:miter lim="800000"/>
            <a:headEnd/>
            <a:tailEnd/>
          </a:ln>
        </p:spPr>
        <p:txBody>
          <a:bodyPr wrap="square">
            <a:spAutoFit/>
          </a:bodyPr>
          <a:lstStyle/>
          <a:p>
            <a:pPr algn="l" rtl="0"/>
            <a:r>
              <a:rPr lang="en-US" altLang="ko-KR" sz="1000" dirty="0"/>
              <a:t>O</a:t>
            </a:r>
            <a:r>
              <a:rPr lang="en-US" altLang="ko-KR" sz="1000" dirty="0" smtClean="0"/>
              <a:t>pen </a:t>
            </a:r>
            <a:r>
              <a:rPr lang="en-US" altLang="ko-KR" sz="1000" dirty="0"/>
              <a:t>the hard disk </a:t>
            </a:r>
            <a:r>
              <a:rPr lang="en-US" altLang="ko-KR" sz="1000" dirty="0" smtClean="0"/>
              <a:t>cover on the front panel</a:t>
            </a:r>
            <a:endParaRPr kumimoji="0" lang="ko-KR" altLang="en-US" sz="1000" dirty="0">
              <a:latin typeface="+mn-ea"/>
              <a:ea typeface="+mn-ea"/>
            </a:endParaRPr>
          </a:p>
        </p:txBody>
      </p:sp>
      <p:sp>
        <p:nvSpPr>
          <p:cNvPr id="17" name="TextBox 10"/>
          <p:cNvSpPr txBox="1">
            <a:spLocks noChangeArrowheads="1"/>
          </p:cNvSpPr>
          <p:nvPr/>
        </p:nvSpPr>
        <p:spPr bwMode="auto">
          <a:xfrm>
            <a:off x="3284985" y="3953443"/>
            <a:ext cx="3369739" cy="400110"/>
          </a:xfrm>
          <a:prstGeom prst="rect">
            <a:avLst/>
          </a:prstGeom>
          <a:noFill/>
          <a:ln w="9525">
            <a:noFill/>
            <a:miter lim="800000"/>
            <a:headEnd/>
            <a:tailEnd/>
          </a:ln>
        </p:spPr>
        <p:txBody>
          <a:bodyPr wrap="square">
            <a:spAutoFit/>
          </a:bodyPr>
          <a:lstStyle/>
          <a:p>
            <a:pPr algn="l" rtl="0"/>
            <a:r>
              <a:rPr lang="en-US" altLang="ko-KR" sz="1000" dirty="0"/>
              <a:t>Connect the HDD guard </a:t>
            </a:r>
            <a:r>
              <a:rPr lang="en-US" altLang="ko-KR" sz="1000" dirty="0" smtClean="0"/>
              <a:t>to an HDD </a:t>
            </a:r>
            <a:r>
              <a:rPr lang="en-US" altLang="ko-KR" sz="1000" dirty="0"/>
              <a:t>as shown </a:t>
            </a:r>
            <a:endParaRPr lang="en-US" altLang="ko-KR" sz="1000" dirty="0" smtClean="0"/>
          </a:p>
          <a:p>
            <a:pPr algn="l" rtl="0"/>
            <a:r>
              <a:rPr lang="en-US" altLang="ko-KR" sz="1000" dirty="0" smtClean="0"/>
              <a:t>on </a:t>
            </a:r>
            <a:r>
              <a:rPr lang="en-US" altLang="ko-KR" sz="1000" dirty="0"/>
              <a:t>the picture. </a:t>
            </a:r>
            <a:r>
              <a:rPr lang="en-US" altLang="ko-KR" sz="1000" dirty="0" smtClean="0"/>
              <a:t>Fasten the screws</a:t>
            </a:r>
            <a:r>
              <a:rPr lang="en-US" altLang="ko-KR" sz="1000" dirty="0"/>
              <a:t>.</a:t>
            </a:r>
            <a:endParaRPr kumimoji="0" lang="ko-KR" altLang="en-US" sz="1000" dirty="0">
              <a:latin typeface="+mn-ea"/>
              <a:ea typeface="+mn-ea"/>
            </a:endParaRPr>
          </a:p>
        </p:txBody>
      </p:sp>
      <p:sp>
        <p:nvSpPr>
          <p:cNvPr id="18" name="TextBox 11"/>
          <p:cNvSpPr txBox="1">
            <a:spLocks noChangeArrowheads="1"/>
          </p:cNvSpPr>
          <p:nvPr/>
        </p:nvSpPr>
        <p:spPr bwMode="auto">
          <a:xfrm>
            <a:off x="3356993" y="6034316"/>
            <a:ext cx="3018707" cy="553998"/>
          </a:xfrm>
          <a:prstGeom prst="rect">
            <a:avLst/>
          </a:prstGeom>
          <a:noFill/>
          <a:ln w="9525">
            <a:noFill/>
            <a:miter lim="800000"/>
            <a:headEnd/>
            <a:tailEnd/>
          </a:ln>
        </p:spPr>
        <p:txBody>
          <a:bodyPr wrap="square">
            <a:spAutoFit/>
          </a:bodyPr>
          <a:lstStyle/>
          <a:p>
            <a:pPr algn="l" rtl="0"/>
            <a:r>
              <a:rPr lang="en-US" altLang="ko-KR" sz="1000" dirty="0"/>
              <a:t>As shown here, slowly </a:t>
            </a:r>
            <a:r>
              <a:rPr lang="en-US" altLang="ko-KR" sz="1000" dirty="0" smtClean="0"/>
              <a:t> and carefully push </a:t>
            </a:r>
            <a:r>
              <a:rPr lang="en-US" altLang="ko-KR" sz="1000" dirty="0"/>
              <a:t>the </a:t>
            </a:r>
            <a:r>
              <a:rPr lang="en-US" altLang="ko-KR" sz="1000" dirty="0" smtClean="0"/>
              <a:t>HDD guard </a:t>
            </a:r>
            <a:r>
              <a:rPr lang="en-US" altLang="ko-KR" sz="1000" dirty="0"/>
              <a:t>together with </a:t>
            </a:r>
            <a:r>
              <a:rPr lang="en-US" altLang="ko-KR" sz="1000" dirty="0" smtClean="0"/>
              <a:t>the HDD into the </a:t>
            </a:r>
            <a:r>
              <a:rPr lang="en-US" altLang="ko-KR" sz="1000" dirty="0"/>
              <a:t>main body of </a:t>
            </a:r>
            <a:r>
              <a:rPr lang="en-US" altLang="ko-KR" sz="1000" dirty="0" err="1" smtClean="0"/>
              <a:t>Xtreamer</a:t>
            </a:r>
            <a:r>
              <a:rPr lang="en-US" altLang="ko-KR" sz="1000" dirty="0" smtClean="0"/>
              <a:t> Prodigy.</a:t>
            </a:r>
            <a:endParaRPr kumimoji="0" lang="en-US" altLang="ko-KR" sz="1000" u="sng" dirty="0">
              <a:latin typeface="+mn-ea"/>
              <a:ea typeface="+mn-ea"/>
            </a:endParaRPr>
          </a:p>
        </p:txBody>
      </p:sp>
      <p:sp>
        <p:nvSpPr>
          <p:cNvPr id="19" name="TextBox 12"/>
          <p:cNvSpPr txBox="1">
            <a:spLocks noChangeArrowheads="1"/>
          </p:cNvSpPr>
          <p:nvPr/>
        </p:nvSpPr>
        <p:spPr bwMode="auto">
          <a:xfrm>
            <a:off x="2885053" y="1850232"/>
            <a:ext cx="513282" cy="400110"/>
          </a:xfrm>
          <a:prstGeom prst="rect">
            <a:avLst/>
          </a:prstGeom>
          <a:noFill/>
          <a:ln w="9525">
            <a:noFill/>
            <a:miter lim="800000"/>
            <a:headEnd/>
            <a:tailEnd/>
          </a:ln>
        </p:spPr>
        <p:txBody>
          <a:bodyPr wrap="none">
            <a:spAutoFit/>
          </a:bodyPr>
          <a:lstStyle/>
          <a:p>
            <a:pPr algn="l" rtl="0"/>
            <a:r>
              <a:rPr kumimoji="0" lang="en-US" altLang="ko-KR" sz="2000" b="1" i="1" dirty="0"/>
              <a:t>01.</a:t>
            </a:r>
            <a:endParaRPr kumimoji="0" lang="ko-KR" altLang="en-US" sz="2000" b="1" i="1" dirty="0"/>
          </a:p>
        </p:txBody>
      </p:sp>
      <p:sp>
        <p:nvSpPr>
          <p:cNvPr id="20" name="TextBox 13"/>
          <p:cNvSpPr txBox="1">
            <a:spLocks noChangeArrowheads="1"/>
          </p:cNvSpPr>
          <p:nvPr/>
        </p:nvSpPr>
        <p:spPr bwMode="auto">
          <a:xfrm>
            <a:off x="2885053" y="3887501"/>
            <a:ext cx="513282" cy="400110"/>
          </a:xfrm>
          <a:prstGeom prst="rect">
            <a:avLst/>
          </a:prstGeom>
          <a:noFill/>
          <a:ln w="9525">
            <a:noFill/>
            <a:miter lim="800000"/>
            <a:headEnd/>
            <a:tailEnd/>
          </a:ln>
        </p:spPr>
        <p:txBody>
          <a:bodyPr wrap="none">
            <a:spAutoFit/>
          </a:bodyPr>
          <a:lstStyle/>
          <a:p>
            <a:pPr algn="l" rtl="0"/>
            <a:r>
              <a:rPr kumimoji="0" lang="en-US" altLang="ko-KR" sz="2000" b="1" i="1"/>
              <a:t>02.</a:t>
            </a:r>
            <a:endParaRPr kumimoji="0" lang="ko-KR" altLang="en-US" sz="2000" b="1" i="1"/>
          </a:p>
        </p:txBody>
      </p:sp>
      <p:sp>
        <p:nvSpPr>
          <p:cNvPr id="21" name="TextBox 14"/>
          <p:cNvSpPr txBox="1">
            <a:spLocks noChangeArrowheads="1"/>
          </p:cNvSpPr>
          <p:nvPr/>
        </p:nvSpPr>
        <p:spPr bwMode="auto">
          <a:xfrm>
            <a:off x="2885053" y="6034316"/>
            <a:ext cx="539750" cy="400110"/>
          </a:xfrm>
          <a:prstGeom prst="rect">
            <a:avLst/>
          </a:prstGeom>
          <a:noFill/>
          <a:ln w="9525">
            <a:noFill/>
            <a:miter lim="800000"/>
            <a:headEnd/>
            <a:tailEnd/>
          </a:ln>
        </p:spPr>
        <p:txBody>
          <a:bodyPr wrap="square">
            <a:spAutoFit/>
          </a:bodyPr>
          <a:lstStyle/>
          <a:p>
            <a:pPr algn="l" rtl="0"/>
            <a:r>
              <a:rPr kumimoji="0" lang="en-US" altLang="ko-KR" sz="2000" b="1" i="1" dirty="0"/>
              <a:t>03.</a:t>
            </a:r>
            <a:endParaRPr kumimoji="0" lang="ko-KR" altLang="en-US" sz="2000" b="1" i="1" dirty="0"/>
          </a:p>
        </p:txBody>
      </p:sp>
      <p:pic>
        <p:nvPicPr>
          <p:cNvPr id="1026" name="Picture 2"/>
          <p:cNvPicPr>
            <a:picLocks noChangeAspect="1" noChangeArrowheads="1"/>
          </p:cNvPicPr>
          <p:nvPr/>
        </p:nvPicPr>
        <p:blipFill>
          <a:blip r:embed="rId3" cstate="print"/>
          <a:srcRect/>
          <a:stretch>
            <a:fillRect/>
          </a:stretch>
        </p:blipFill>
        <p:spPr bwMode="auto">
          <a:xfrm>
            <a:off x="476672" y="1331640"/>
            <a:ext cx="2160240" cy="152534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76672" y="3419872"/>
            <a:ext cx="2141578" cy="1512168"/>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476672" y="5796136"/>
            <a:ext cx="2141578" cy="1512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번호 개체 틀 1"/>
          <p:cNvSpPr>
            <a:spLocks noGrp="1"/>
          </p:cNvSpPr>
          <p:nvPr>
            <p:ph type="sldNum" sz="quarter" idx="10"/>
          </p:nvPr>
        </p:nvSpPr>
        <p:spPr bwMode="auto">
          <a:noFill/>
          <a:ln>
            <a:miter lim="800000"/>
            <a:headEnd/>
            <a:tailEnd/>
          </a:ln>
        </p:spPr>
        <p:txBody>
          <a:bodyPr/>
          <a:lstStyle/>
          <a:p>
            <a:pPr rtl="0"/>
            <a:fld id="{8B25C2FC-5E66-4FDA-BC24-9CE83510AFD9}" type="slidenum">
              <a:rPr lang="he-IL" altLang="en-US" smtClean="0"/>
              <a:pPr rtl="0"/>
              <a:t>5</a:t>
            </a:fld>
            <a:endParaRPr lang="en-US" altLang="ko-KR" smtClean="0"/>
          </a:p>
        </p:txBody>
      </p:sp>
      <p:sp>
        <p:nvSpPr>
          <p:cNvPr id="11" name="TextBox 2"/>
          <p:cNvSpPr txBox="1">
            <a:spLocks noChangeArrowheads="1"/>
          </p:cNvSpPr>
          <p:nvPr/>
        </p:nvSpPr>
        <p:spPr bwMode="auto">
          <a:xfrm>
            <a:off x="648559" y="1208943"/>
            <a:ext cx="2927404" cy="323165"/>
          </a:xfrm>
          <a:prstGeom prst="rect">
            <a:avLst/>
          </a:prstGeom>
          <a:noFill/>
          <a:ln w="9525">
            <a:noFill/>
            <a:miter lim="800000"/>
            <a:headEnd/>
            <a:tailEnd/>
          </a:ln>
        </p:spPr>
        <p:txBody>
          <a:bodyPr wrap="none">
            <a:spAutoFit/>
          </a:bodyPr>
          <a:lstStyle/>
          <a:p>
            <a:pPr algn="l" rtl="0"/>
            <a:r>
              <a:rPr kumimoji="0" lang="en-US" altLang="ko-KR" sz="1500" dirty="0" smtClean="0"/>
              <a:t>Video </a:t>
            </a:r>
            <a:r>
              <a:rPr kumimoji="0" lang="en-US" altLang="ko-KR" sz="1500" dirty="0"/>
              <a:t>&amp; Audio O</a:t>
            </a:r>
            <a:r>
              <a:rPr kumimoji="0" lang="en-US" altLang="ko-KR" sz="1500" dirty="0" smtClean="0"/>
              <a:t>utput Connections</a:t>
            </a:r>
            <a:endParaRPr kumimoji="0" lang="ko-KR" altLang="en-US" sz="1500" dirty="0"/>
          </a:p>
        </p:txBody>
      </p:sp>
      <p:sp>
        <p:nvSpPr>
          <p:cNvPr id="12" name="TextBox 3"/>
          <p:cNvSpPr txBox="1">
            <a:spLocks noChangeArrowheads="1"/>
          </p:cNvSpPr>
          <p:nvPr/>
        </p:nvSpPr>
        <p:spPr bwMode="auto">
          <a:xfrm>
            <a:off x="774202" y="1538633"/>
            <a:ext cx="1830886" cy="276999"/>
          </a:xfrm>
          <a:prstGeom prst="rect">
            <a:avLst/>
          </a:prstGeom>
          <a:noFill/>
          <a:ln w="9525">
            <a:noFill/>
            <a:miter lim="800000"/>
            <a:headEnd/>
            <a:tailEnd/>
          </a:ln>
        </p:spPr>
        <p:txBody>
          <a:bodyPr wrap="none">
            <a:spAutoFit/>
          </a:bodyPr>
          <a:lstStyle/>
          <a:p>
            <a:pPr algn="l" rtl="0"/>
            <a:r>
              <a:rPr kumimoji="0" lang="ko-KR" altLang="en-US" sz="1200" b="1"/>
              <a:t>ㆍ</a:t>
            </a:r>
            <a:r>
              <a:rPr kumimoji="0" lang="en-US" altLang="ko-KR" sz="1200" b="1"/>
              <a:t>HDMI cable connection</a:t>
            </a:r>
            <a:endParaRPr kumimoji="0" lang="ko-KR" altLang="en-US" sz="1200" b="1"/>
          </a:p>
        </p:txBody>
      </p:sp>
      <p:sp>
        <p:nvSpPr>
          <p:cNvPr id="13" name="TextBox 4"/>
          <p:cNvSpPr txBox="1">
            <a:spLocks noChangeArrowheads="1"/>
          </p:cNvSpPr>
          <p:nvPr/>
        </p:nvSpPr>
        <p:spPr bwMode="auto">
          <a:xfrm>
            <a:off x="2514328" y="417635"/>
            <a:ext cx="1829347" cy="477054"/>
          </a:xfrm>
          <a:prstGeom prst="rect">
            <a:avLst/>
          </a:prstGeom>
          <a:noFill/>
          <a:ln w="9525">
            <a:noFill/>
            <a:miter lim="800000"/>
            <a:headEnd/>
            <a:tailEnd/>
          </a:ln>
        </p:spPr>
        <p:txBody>
          <a:bodyPr wrap="none">
            <a:spAutoFit/>
          </a:bodyPr>
          <a:lstStyle/>
          <a:p>
            <a:pPr algn="ctr" rtl="0"/>
            <a:r>
              <a:rPr kumimoji="0" lang="en-US" altLang="ko-KR" sz="2500" b="1" dirty="0" smtClean="0"/>
              <a:t>Connections</a:t>
            </a:r>
            <a:endParaRPr kumimoji="0" lang="ko-KR" altLang="en-US" sz="2500" b="1" dirty="0"/>
          </a:p>
        </p:txBody>
      </p:sp>
      <p:sp>
        <p:nvSpPr>
          <p:cNvPr id="14" name="TextBox 5"/>
          <p:cNvSpPr txBox="1">
            <a:spLocks noChangeArrowheads="1"/>
          </p:cNvSpPr>
          <p:nvPr/>
        </p:nvSpPr>
        <p:spPr bwMode="auto">
          <a:xfrm>
            <a:off x="863511" y="4981713"/>
            <a:ext cx="2143215" cy="276999"/>
          </a:xfrm>
          <a:prstGeom prst="rect">
            <a:avLst/>
          </a:prstGeom>
          <a:noFill/>
          <a:ln w="9525">
            <a:noFill/>
            <a:miter lim="800000"/>
            <a:headEnd/>
            <a:tailEnd/>
          </a:ln>
        </p:spPr>
        <p:txBody>
          <a:bodyPr wrap="none">
            <a:spAutoFit/>
          </a:bodyPr>
          <a:lstStyle/>
          <a:p>
            <a:pPr algn="l" rtl="0"/>
            <a:r>
              <a:rPr kumimoji="0" lang="ko-KR" altLang="en-US" sz="1200" b="1" dirty="0" err="1"/>
              <a:t>ㆍ</a:t>
            </a:r>
            <a:r>
              <a:rPr kumimoji="0" lang="en-US" altLang="ko-KR" sz="1200" b="1" dirty="0"/>
              <a:t>Composite cable connection</a:t>
            </a:r>
            <a:endParaRPr kumimoji="0" lang="ko-KR" altLang="en-US" sz="1200" b="1" dirty="0"/>
          </a:p>
        </p:txBody>
      </p:sp>
      <p:sp>
        <p:nvSpPr>
          <p:cNvPr id="15" name="TextBox 7"/>
          <p:cNvSpPr txBox="1">
            <a:spLocks noChangeArrowheads="1"/>
          </p:cNvSpPr>
          <p:nvPr/>
        </p:nvSpPr>
        <p:spPr bwMode="auto">
          <a:xfrm>
            <a:off x="550864" y="3998509"/>
            <a:ext cx="5341937" cy="553998"/>
          </a:xfrm>
          <a:prstGeom prst="rect">
            <a:avLst/>
          </a:prstGeom>
          <a:noFill/>
          <a:ln w="9525">
            <a:noFill/>
            <a:miter lim="800000"/>
            <a:headEnd/>
            <a:tailEnd/>
          </a:ln>
        </p:spPr>
        <p:txBody>
          <a:bodyPr>
            <a:spAutoFit/>
          </a:bodyPr>
          <a:lstStyle/>
          <a:p>
            <a:pPr algn="l" rtl="0"/>
            <a:r>
              <a:rPr kumimoji="0" lang="en-US" altLang="ko-KR" sz="1000" dirty="0"/>
              <a:t>Connect HDMI cable to HDMI terminal at the back of product. Connect the remaining cable</a:t>
            </a:r>
          </a:p>
          <a:p>
            <a:pPr algn="l" rtl="0"/>
            <a:r>
              <a:rPr kumimoji="0" lang="en-US" altLang="ko-KR" sz="1000" dirty="0"/>
              <a:t>terminal to HDMI terminal at the back of </a:t>
            </a:r>
            <a:r>
              <a:rPr kumimoji="0" lang="en-US" altLang="ko-KR" sz="1000" dirty="0" smtClean="0"/>
              <a:t>a digital </a:t>
            </a:r>
            <a:r>
              <a:rPr kumimoji="0" lang="en-US" altLang="ko-KR" sz="1000" dirty="0"/>
              <a:t>TV. Make sure to carefully distinguish</a:t>
            </a:r>
          </a:p>
          <a:p>
            <a:pPr algn="l" rtl="0"/>
            <a:r>
              <a:rPr kumimoji="0" lang="en-US" altLang="ko-KR" sz="1000" dirty="0"/>
              <a:t>between input and output terminals.</a:t>
            </a:r>
          </a:p>
        </p:txBody>
      </p:sp>
      <p:sp>
        <p:nvSpPr>
          <p:cNvPr id="16" name="TextBox 8"/>
          <p:cNvSpPr txBox="1">
            <a:spLocks noChangeArrowheads="1"/>
          </p:cNvSpPr>
          <p:nvPr/>
        </p:nvSpPr>
        <p:spPr bwMode="auto">
          <a:xfrm>
            <a:off x="550863" y="7940920"/>
            <a:ext cx="5592762" cy="707886"/>
          </a:xfrm>
          <a:prstGeom prst="rect">
            <a:avLst/>
          </a:prstGeom>
          <a:noFill/>
          <a:ln w="9525">
            <a:noFill/>
            <a:miter lim="800000"/>
            <a:headEnd/>
            <a:tailEnd/>
          </a:ln>
        </p:spPr>
        <p:txBody>
          <a:bodyPr>
            <a:spAutoFit/>
          </a:bodyPr>
          <a:lstStyle/>
          <a:p>
            <a:pPr algn="l" rtl="0"/>
            <a:r>
              <a:rPr kumimoji="0" lang="en-US" altLang="ko-KR" sz="1000" dirty="0"/>
              <a:t>Connect yellow cable for video signal to the terminal located at the back of side of TV. Then,</a:t>
            </a:r>
          </a:p>
          <a:p>
            <a:pPr algn="l" rtl="0"/>
            <a:r>
              <a:rPr kumimoji="0" lang="en-US" altLang="ko-KR" sz="1000" dirty="0"/>
              <a:t>select external input of TV. Connect the remaining red and white terminal cables to the left/ right</a:t>
            </a:r>
          </a:p>
          <a:p>
            <a:pPr algn="l" rtl="0"/>
            <a:r>
              <a:rPr kumimoji="0" lang="en-US" altLang="ko-KR" sz="1000" dirty="0"/>
              <a:t>and audio output terminal at the back of the device. Then, connect red and white cables to the</a:t>
            </a:r>
          </a:p>
          <a:p>
            <a:pPr algn="l" rtl="0"/>
            <a:r>
              <a:rPr kumimoji="0" lang="en-US" altLang="ko-KR" sz="1000" dirty="0"/>
              <a:t>left/ right terminal of DTV input or component audio input located at the back </a:t>
            </a:r>
            <a:r>
              <a:rPr kumimoji="0" lang="en-US" altLang="ko-KR" sz="1000" dirty="0" smtClean="0"/>
              <a:t>of a </a:t>
            </a:r>
            <a:r>
              <a:rPr kumimoji="0" lang="en-US" altLang="ko-KR" sz="1000" dirty="0"/>
              <a:t>digital TV.</a:t>
            </a:r>
          </a:p>
        </p:txBody>
      </p:sp>
      <p:pic>
        <p:nvPicPr>
          <p:cNvPr id="2" name="그림 1"/>
          <p:cNvPicPr>
            <a:picLocks noChangeAspect="1"/>
          </p:cNvPicPr>
          <p:nvPr/>
        </p:nvPicPr>
        <p:blipFill>
          <a:blip r:embed="rId3" cstate="print"/>
          <a:stretch>
            <a:fillRect/>
          </a:stretch>
        </p:blipFill>
        <p:spPr>
          <a:xfrm>
            <a:off x="1031310" y="2208769"/>
            <a:ext cx="4694867" cy="1599284"/>
          </a:xfrm>
          <a:prstGeom prst="rect">
            <a:avLst/>
          </a:prstGeom>
        </p:spPr>
      </p:pic>
      <p:pic>
        <p:nvPicPr>
          <p:cNvPr id="3" name="그림 2"/>
          <p:cNvPicPr>
            <a:picLocks noChangeAspect="1"/>
          </p:cNvPicPr>
          <p:nvPr/>
        </p:nvPicPr>
        <p:blipFill>
          <a:blip r:embed="rId4" cstate="print"/>
          <a:stretch>
            <a:fillRect/>
          </a:stretch>
        </p:blipFill>
        <p:spPr>
          <a:xfrm>
            <a:off x="888872" y="5656820"/>
            <a:ext cx="5007032" cy="165393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p:cNvSpPr>
            <a:spLocks noGrp="1"/>
          </p:cNvSpPr>
          <p:nvPr>
            <p:ph type="sldNum" sz="quarter" idx="10"/>
          </p:nvPr>
        </p:nvSpPr>
        <p:spPr/>
        <p:txBody>
          <a:bodyPr/>
          <a:lstStyle/>
          <a:p>
            <a:pPr rtl="0">
              <a:defRPr/>
            </a:pPr>
            <a:fld id="{6B3F611B-05CD-4DAC-885B-BDC5A9F4BC6F}" type="slidenum">
              <a:rPr lang="he-IL" altLang="en-US" smtClean="0"/>
              <a:pPr rtl="0">
                <a:defRPr/>
              </a:pPr>
              <a:t>6</a:t>
            </a:fld>
            <a:endParaRPr lang="en-US" altLang="ko-KR"/>
          </a:p>
        </p:txBody>
      </p:sp>
      <p:sp>
        <p:nvSpPr>
          <p:cNvPr id="3" name="TextBox 4"/>
          <p:cNvSpPr txBox="1">
            <a:spLocks noChangeArrowheads="1"/>
          </p:cNvSpPr>
          <p:nvPr/>
        </p:nvSpPr>
        <p:spPr bwMode="auto">
          <a:xfrm>
            <a:off x="2482851" y="417635"/>
            <a:ext cx="1701107" cy="477054"/>
          </a:xfrm>
          <a:prstGeom prst="rect">
            <a:avLst/>
          </a:prstGeom>
          <a:noFill/>
          <a:ln w="9525">
            <a:noFill/>
            <a:miter lim="800000"/>
            <a:headEnd/>
            <a:tailEnd/>
          </a:ln>
        </p:spPr>
        <p:txBody>
          <a:bodyPr wrap="none">
            <a:spAutoFit/>
          </a:bodyPr>
          <a:lstStyle/>
          <a:p>
            <a:pPr algn="l" rtl="0"/>
            <a:r>
              <a:rPr kumimoji="0" lang="en-US" altLang="ko-KR" sz="2500" b="1" dirty="0"/>
              <a:t>Connection</a:t>
            </a:r>
            <a:endParaRPr kumimoji="0" lang="ko-KR" altLang="en-US" sz="2500" b="1" dirty="0"/>
          </a:p>
        </p:txBody>
      </p:sp>
      <p:sp>
        <p:nvSpPr>
          <p:cNvPr id="4" name="TextBox 3"/>
          <p:cNvSpPr txBox="1">
            <a:spLocks noChangeArrowheads="1"/>
          </p:cNvSpPr>
          <p:nvPr/>
        </p:nvSpPr>
        <p:spPr bwMode="auto">
          <a:xfrm>
            <a:off x="571500" y="1315023"/>
            <a:ext cx="2210990" cy="276999"/>
          </a:xfrm>
          <a:prstGeom prst="rect">
            <a:avLst/>
          </a:prstGeom>
          <a:noFill/>
          <a:ln w="9525">
            <a:noFill/>
            <a:miter lim="800000"/>
            <a:headEnd/>
            <a:tailEnd/>
          </a:ln>
        </p:spPr>
        <p:txBody>
          <a:bodyPr wrap="none">
            <a:spAutoFit/>
          </a:bodyPr>
          <a:lstStyle/>
          <a:p>
            <a:pPr algn="l" rtl="0"/>
            <a:r>
              <a:rPr kumimoji="0" lang="ko-KR" altLang="en-US" sz="1200" b="1" dirty="0" err="1" smtClean="0"/>
              <a:t>ㆍ</a:t>
            </a:r>
            <a:r>
              <a:rPr kumimoji="0" lang="en-US" altLang="ko-KR" sz="1200" b="1" dirty="0" smtClean="0"/>
              <a:t>Component </a:t>
            </a:r>
            <a:r>
              <a:rPr kumimoji="0" lang="en-US" altLang="ko-KR" sz="1200" b="1" dirty="0"/>
              <a:t>cable connection</a:t>
            </a:r>
            <a:endParaRPr kumimoji="0" lang="ko-KR" altLang="en-US" sz="1200" b="1" dirty="0"/>
          </a:p>
        </p:txBody>
      </p:sp>
      <p:sp>
        <p:nvSpPr>
          <p:cNvPr id="5" name="TextBox 7"/>
          <p:cNvSpPr txBox="1">
            <a:spLocks noChangeArrowheads="1"/>
          </p:cNvSpPr>
          <p:nvPr/>
        </p:nvSpPr>
        <p:spPr bwMode="auto">
          <a:xfrm>
            <a:off x="550864" y="4572001"/>
            <a:ext cx="5341937" cy="553998"/>
          </a:xfrm>
          <a:prstGeom prst="rect">
            <a:avLst/>
          </a:prstGeom>
          <a:noFill/>
          <a:ln w="9525">
            <a:noFill/>
            <a:miter lim="800000"/>
            <a:headEnd/>
            <a:tailEnd/>
          </a:ln>
        </p:spPr>
        <p:txBody>
          <a:bodyPr>
            <a:spAutoFit/>
          </a:bodyPr>
          <a:lstStyle/>
          <a:p>
            <a:pPr algn="l" rtl="0"/>
            <a:r>
              <a:rPr kumimoji="0" lang="en-US" altLang="ko-KR" sz="1000" dirty="0"/>
              <a:t>Connect the green, blue and red terminal cables to </a:t>
            </a:r>
            <a:r>
              <a:rPr kumimoji="0" lang="en-US" altLang="ko-KR" sz="1000" dirty="0" smtClean="0"/>
              <a:t>the </a:t>
            </a:r>
            <a:r>
              <a:rPr kumimoji="0" lang="en-US" altLang="ko-KR" sz="1000" dirty="0" err="1" smtClean="0"/>
              <a:t>Xtreamer</a:t>
            </a:r>
            <a:r>
              <a:rPr kumimoji="0" lang="en-US" altLang="ko-KR" sz="1000" dirty="0" smtClean="0"/>
              <a:t> Prodigy </a:t>
            </a:r>
            <a:r>
              <a:rPr kumimoji="0" lang="en-US" altLang="ko-KR" sz="1000" dirty="0"/>
              <a:t>and TV in accordance with the </a:t>
            </a:r>
            <a:r>
              <a:rPr kumimoji="0" lang="en-US" altLang="ko-KR" sz="1000" dirty="0" smtClean="0"/>
              <a:t>color scheme; </a:t>
            </a:r>
            <a:r>
              <a:rPr kumimoji="0" lang="en-US" altLang="ko-KR" sz="1000" dirty="0"/>
              <a:t>connect white AV cable to L terminal, and red AV cable to R terminal. (Component cable is an optional item)</a:t>
            </a:r>
          </a:p>
        </p:txBody>
      </p:sp>
      <p:pic>
        <p:nvPicPr>
          <p:cNvPr id="5122" name="Picture 2" descr="D:\iXtreamer\manual\connection3.jpg"/>
          <p:cNvPicPr>
            <a:picLocks noChangeAspect="1" noChangeArrowheads="1"/>
          </p:cNvPicPr>
          <p:nvPr/>
        </p:nvPicPr>
        <p:blipFill>
          <a:blip r:embed="rId2" cstate="print"/>
          <a:stretch>
            <a:fillRect/>
          </a:stretch>
        </p:blipFill>
        <p:spPr bwMode="auto">
          <a:xfrm>
            <a:off x="544069" y="2046181"/>
            <a:ext cx="5570705" cy="19623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78478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번호 개체 틀 1"/>
          <p:cNvSpPr>
            <a:spLocks noGrp="1"/>
          </p:cNvSpPr>
          <p:nvPr>
            <p:ph type="sldNum" sz="quarter" idx="10"/>
          </p:nvPr>
        </p:nvSpPr>
        <p:spPr bwMode="auto">
          <a:noFill/>
          <a:ln>
            <a:miter lim="800000"/>
            <a:headEnd/>
            <a:tailEnd/>
          </a:ln>
        </p:spPr>
        <p:txBody>
          <a:bodyPr/>
          <a:lstStyle/>
          <a:p>
            <a:pPr rtl="0"/>
            <a:fld id="{A54A5F60-4FCC-4BB4-82B7-426F0532E7DF}" type="slidenum">
              <a:rPr lang="he-IL" altLang="en-US" smtClean="0"/>
              <a:pPr rtl="0"/>
              <a:t>7</a:t>
            </a:fld>
            <a:endParaRPr lang="en-US" altLang="ko-KR" smtClean="0"/>
          </a:p>
        </p:txBody>
      </p:sp>
      <p:sp>
        <p:nvSpPr>
          <p:cNvPr id="7" name="TextBox 3"/>
          <p:cNvSpPr txBox="1">
            <a:spLocks noChangeArrowheads="1"/>
          </p:cNvSpPr>
          <p:nvPr/>
        </p:nvSpPr>
        <p:spPr bwMode="auto">
          <a:xfrm>
            <a:off x="571500" y="1115617"/>
            <a:ext cx="1914370" cy="276999"/>
          </a:xfrm>
          <a:prstGeom prst="rect">
            <a:avLst/>
          </a:prstGeom>
          <a:noFill/>
          <a:ln w="9525">
            <a:noFill/>
            <a:miter lim="800000"/>
            <a:headEnd/>
            <a:tailEnd/>
          </a:ln>
        </p:spPr>
        <p:txBody>
          <a:bodyPr wrap="none">
            <a:spAutoFit/>
          </a:bodyPr>
          <a:lstStyle/>
          <a:p>
            <a:pPr algn="l" rtl="0"/>
            <a:r>
              <a:rPr kumimoji="0" lang="ko-KR" altLang="en-US" sz="1200" b="1"/>
              <a:t>ㆍ</a:t>
            </a:r>
            <a:r>
              <a:rPr kumimoji="0" lang="en-US" altLang="ko-KR" sz="1200" b="1"/>
              <a:t>Optical cable connection</a:t>
            </a:r>
            <a:endParaRPr kumimoji="0" lang="ko-KR" altLang="en-US" sz="1200" b="1"/>
          </a:p>
        </p:txBody>
      </p:sp>
      <p:sp>
        <p:nvSpPr>
          <p:cNvPr id="8" name="TextBox 4"/>
          <p:cNvSpPr txBox="1">
            <a:spLocks noChangeArrowheads="1"/>
          </p:cNvSpPr>
          <p:nvPr/>
        </p:nvSpPr>
        <p:spPr bwMode="auto">
          <a:xfrm>
            <a:off x="2482851" y="417635"/>
            <a:ext cx="1701107" cy="477054"/>
          </a:xfrm>
          <a:prstGeom prst="rect">
            <a:avLst/>
          </a:prstGeom>
          <a:noFill/>
          <a:ln w="9525">
            <a:noFill/>
            <a:miter lim="800000"/>
            <a:headEnd/>
            <a:tailEnd/>
          </a:ln>
        </p:spPr>
        <p:txBody>
          <a:bodyPr wrap="none">
            <a:spAutoFit/>
          </a:bodyPr>
          <a:lstStyle/>
          <a:p>
            <a:pPr algn="l" rtl="0"/>
            <a:r>
              <a:rPr kumimoji="0" lang="en-US" altLang="ko-KR" sz="2500" b="1"/>
              <a:t>Connection</a:t>
            </a:r>
            <a:endParaRPr kumimoji="0" lang="ko-KR" altLang="en-US" sz="2500" b="1"/>
          </a:p>
        </p:txBody>
      </p:sp>
      <p:sp>
        <p:nvSpPr>
          <p:cNvPr id="9" name="TextBox 6"/>
          <p:cNvSpPr txBox="1">
            <a:spLocks noChangeArrowheads="1"/>
          </p:cNvSpPr>
          <p:nvPr/>
        </p:nvSpPr>
        <p:spPr bwMode="auto">
          <a:xfrm>
            <a:off x="571500" y="4306125"/>
            <a:ext cx="5500688" cy="553998"/>
          </a:xfrm>
          <a:prstGeom prst="rect">
            <a:avLst/>
          </a:prstGeom>
          <a:noFill/>
          <a:ln w="9525">
            <a:noFill/>
            <a:miter lim="800000"/>
            <a:headEnd/>
            <a:tailEnd/>
          </a:ln>
        </p:spPr>
        <p:txBody>
          <a:bodyPr>
            <a:spAutoFit/>
          </a:bodyPr>
          <a:lstStyle/>
          <a:p>
            <a:pPr algn="l" rtl="0"/>
            <a:r>
              <a:rPr kumimoji="0" lang="en-US" altLang="ko-KR" sz="1000" dirty="0"/>
              <a:t>You can enjoy high-quality </a:t>
            </a:r>
            <a:r>
              <a:rPr kumimoji="0" lang="en-US" altLang="ko-KR" sz="1000" dirty="0" smtClean="0"/>
              <a:t>5.1CH sound when connected to an </a:t>
            </a:r>
            <a:r>
              <a:rPr kumimoji="0" lang="en-US" altLang="ko-KR" sz="1000" dirty="0"/>
              <a:t>amplifier or a receiver with</a:t>
            </a:r>
          </a:p>
          <a:p>
            <a:pPr algn="l" rtl="0"/>
            <a:r>
              <a:rPr kumimoji="0" lang="en-US" altLang="ko-KR" sz="1000" dirty="0"/>
              <a:t>optical </a:t>
            </a:r>
            <a:r>
              <a:rPr kumimoji="0" lang="en-US" altLang="ko-KR" sz="1000" dirty="0" smtClean="0"/>
              <a:t>cable. </a:t>
            </a:r>
            <a:r>
              <a:rPr kumimoji="0" lang="en-US" altLang="ko-KR" sz="1000" dirty="0"/>
              <a:t>Connect </a:t>
            </a:r>
            <a:r>
              <a:rPr kumimoji="0" lang="en-US" altLang="ko-KR" sz="1000" dirty="0" smtClean="0"/>
              <a:t>optical </a:t>
            </a:r>
            <a:r>
              <a:rPr kumimoji="0" lang="en-US" altLang="ko-KR" sz="1000" dirty="0"/>
              <a:t>cable to </a:t>
            </a:r>
            <a:r>
              <a:rPr kumimoji="0" lang="en-US" altLang="ko-KR" sz="1000" dirty="0" smtClean="0"/>
              <a:t>Optical port on </a:t>
            </a:r>
            <a:r>
              <a:rPr kumimoji="0" lang="en-US" altLang="ko-KR" sz="1000" dirty="0" err="1" smtClean="0"/>
              <a:t>Xtreamer</a:t>
            </a:r>
            <a:r>
              <a:rPr kumimoji="0" lang="en-US" altLang="ko-KR" sz="1000" dirty="0" smtClean="0"/>
              <a:t> Prodigy as </a:t>
            </a:r>
            <a:r>
              <a:rPr kumimoji="0" lang="en-US" altLang="ko-KR" sz="1000" dirty="0"/>
              <a:t>shown above. Then, connect </a:t>
            </a:r>
            <a:r>
              <a:rPr kumimoji="0" lang="en-US" altLang="ko-KR" sz="1000" dirty="0" smtClean="0"/>
              <a:t>to an amplifier </a:t>
            </a:r>
            <a:r>
              <a:rPr kumimoji="0" lang="en-US" altLang="ko-KR" sz="1000" dirty="0"/>
              <a:t>or </a:t>
            </a:r>
            <a:r>
              <a:rPr kumimoji="0" lang="en-US" altLang="ko-KR" sz="1000" dirty="0" smtClean="0"/>
              <a:t>a receiver.  ( Optical cable is optional )</a:t>
            </a:r>
            <a:endParaRPr kumimoji="0" lang="en-US" altLang="ko-KR" sz="1000" dirty="0"/>
          </a:p>
        </p:txBody>
      </p:sp>
      <p:pic>
        <p:nvPicPr>
          <p:cNvPr id="2" name="그림 1"/>
          <p:cNvPicPr>
            <a:picLocks noChangeAspect="1"/>
          </p:cNvPicPr>
          <p:nvPr/>
        </p:nvPicPr>
        <p:blipFill>
          <a:blip r:embed="rId3" cstate="print"/>
          <a:stretch>
            <a:fillRect/>
          </a:stretch>
        </p:blipFill>
        <p:spPr>
          <a:xfrm>
            <a:off x="893336" y="1780305"/>
            <a:ext cx="5092580" cy="1728192"/>
          </a:xfrm>
          <a:prstGeom prst="rect">
            <a:avLst/>
          </a:prstGeom>
        </p:spPr>
      </p:pic>
      <p:sp>
        <p:nvSpPr>
          <p:cNvPr id="10" name="TextBox 3"/>
          <p:cNvSpPr txBox="1">
            <a:spLocks noChangeArrowheads="1"/>
          </p:cNvSpPr>
          <p:nvPr/>
        </p:nvSpPr>
        <p:spPr bwMode="auto">
          <a:xfrm>
            <a:off x="571501" y="5016501"/>
            <a:ext cx="1920847" cy="276999"/>
          </a:xfrm>
          <a:prstGeom prst="rect">
            <a:avLst/>
          </a:prstGeom>
          <a:noFill/>
          <a:ln w="9525">
            <a:noFill/>
            <a:miter lim="800000"/>
            <a:headEnd/>
            <a:tailEnd/>
          </a:ln>
        </p:spPr>
        <p:txBody>
          <a:bodyPr wrap="none">
            <a:spAutoFit/>
          </a:bodyPr>
          <a:lstStyle/>
          <a:p>
            <a:pPr algn="l" rtl="0"/>
            <a:r>
              <a:rPr kumimoji="0" lang="ko-KR" altLang="en-US" sz="1200" b="1" dirty="0" err="1" smtClean="0"/>
              <a:t>ㆍ</a:t>
            </a:r>
            <a:r>
              <a:rPr kumimoji="0" lang="en-US" altLang="ko-KR" sz="1200" b="1" dirty="0" smtClean="0"/>
              <a:t>Coaxial </a:t>
            </a:r>
            <a:r>
              <a:rPr kumimoji="0" lang="en-US" altLang="ko-KR" sz="1200" b="1" dirty="0"/>
              <a:t>cable connection</a:t>
            </a:r>
            <a:endParaRPr kumimoji="0" lang="ko-KR" altLang="en-US" sz="1200" b="1" dirty="0"/>
          </a:p>
        </p:txBody>
      </p:sp>
      <p:pic>
        <p:nvPicPr>
          <p:cNvPr id="3" name="그림 2"/>
          <p:cNvPicPr>
            <a:picLocks noChangeAspect="1"/>
          </p:cNvPicPr>
          <p:nvPr/>
        </p:nvPicPr>
        <p:blipFill>
          <a:blip r:embed="rId4" cstate="print"/>
          <a:stretch>
            <a:fillRect/>
          </a:stretch>
        </p:blipFill>
        <p:spPr>
          <a:xfrm>
            <a:off x="601151" y="5701972"/>
            <a:ext cx="5408087" cy="1779525"/>
          </a:xfrm>
          <a:prstGeom prst="rect">
            <a:avLst/>
          </a:prstGeom>
        </p:spPr>
      </p:pic>
      <p:sp>
        <p:nvSpPr>
          <p:cNvPr id="12" name="TextBox 6"/>
          <p:cNvSpPr txBox="1">
            <a:spLocks noChangeArrowheads="1"/>
          </p:cNvSpPr>
          <p:nvPr/>
        </p:nvSpPr>
        <p:spPr bwMode="auto">
          <a:xfrm>
            <a:off x="571500" y="8113193"/>
            <a:ext cx="5500688" cy="553998"/>
          </a:xfrm>
          <a:prstGeom prst="rect">
            <a:avLst/>
          </a:prstGeom>
          <a:noFill/>
          <a:ln w="9525">
            <a:noFill/>
            <a:miter lim="800000"/>
            <a:headEnd/>
            <a:tailEnd/>
          </a:ln>
        </p:spPr>
        <p:txBody>
          <a:bodyPr>
            <a:spAutoFit/>
          </a:bodyPr>
          <a:lstStyle/>
          <a:p>
            <a:pPr algn="l" rtl="0"/>
            <a:r>
              <a:rPr kumimoji="0" lang="en-US" altLang="ko-KR" sz="1000" dirty="0" smtClean="0"/>
              <a:t>You can enjoy high-quality 5.1CH sound when connected to an amplifier or a receiver with</a:t>
            </a:r>
          </a:p>
          <a:p>
            <a:pPr algn="l" rtl="0"/>
            <a:r>
              <a:rPr kumimoji="0" lang="en-US" altLang="ko-KR" sz="1000" dirty="0" smtClean="0"/>
              <a:t>coaxial </a:t>
            </a:r>
            <a:r>
              <a:rPr kumimoji="0" lang="en-US" altLang="ko-KR" sz="1000" dirty="0"/>
              <a:t>output </a:t>
            </a:r>
            <a:r>
              <a:rPr kumimoji="0" lang="en-US" altLang="ko-KR" sz="1000" dirty="0" smtClean="0"/>
              <a:t>cable. </a:t>
            </a:r>
            <a:r>
              <a:rPr kumimoji="0" lang="en-US" altLang="ko-KR" sz="1000" dirty="0"/>
              <a:t>Connect coaxial cable to </a:t>
            </a:r>
            <a:r>
              <a:rPr kumimoji="0" lang="en-US" altLang="ko-KR" sz="1000" dirty="0" smtClean="0"/>
              <a:t>coaxial port on </a:t>
            </a:r>
            <a:r>
              <a:rPr kumimoji="0" lang="en-US" altLang="ko-KR" sz="1000" dirty="0" err="1" smtClean="0"/>
              <a:t>Xtreamer</a:t>
            </a:r>
            <a:r>
              <a:rPr kumimoji="0" lang="en-US" altLang="ko-KR" sz="1000" dirty="0" smtClean="0"/>
              <a:t> </a:t>
            </a:r>
            <a:r>
              <a:rPr lang="en-US" altLang="ko-KR" sz="1000" dirty="0" smtClean="0"/>
              <a:t>Prodigy</a:t>
            </a:r>
            <a:r>
              <a:rPr kumimoji="0" lang="en-US" altLang="ko-KR" sz="1000" dirty="0" smtClean="0"/>
              <a:t> as </a:t>
            </a:r>
            <a:r>
              <a:rPr kumimoji="0" lang="en-US" altLang="ko-KR" sz="1000" dirty="0"/>
              <a:t>shown above. Then, connect </a:t>
            </a:r>
            <a:r>
              <a:rPr kumimoji="0" lang="en-US" altLang="ko-KR" sz="1000" dirty="0" smtClean="0"/>
              <a:t> to an amplifier </a:t>
            </a:r>
            <a:r>
              <a:rPr kumimoji="0" lang="en-US" altLang="ko-KR" sz="1000" dirty="0"/>
              <a:t>or </a:t>
            </a:r>
            <a:r>
              <a:rPr kumimoji="0" lang="en-US" altLang="ko-KR" sz="1000" dirty="0" smtClean="0"/>
              <a:t>a receiver.  ( Coaxial cable is optional )</a:t>
            </a:r>
            <a:endParaRPr kumimoji="0" lang="en-US" altLang="ko-KR" sz="1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번호 개체 틀 1"/>
          <p:cNvSpPr>
            <a:spLocks noGrp="1"/>
          </p:cNvSpPr>
          <p:nvPr>
            <p:ph type="sldNum" sz="quarter" idx="10"/>
          </p:nvPr>
        </p:nvSpPr>
        <p:spPr bwMode="auto">
          <a:noFill/>
          <a:ln>
            <a:miter lim="800000"/>
            <a:headEnd/>
            <a:tailEnd/>
          </a:ln>
        </p:spPr>
        <p:txBody>
          <a:bodyPr/>
          <a:lstStyle/>
          <a:p>
            <a:pPr rtl="0"/>
            <a:fld id="{8E015C67-039C-4B0D-9864-4B55276FA777}" type="slidenum">
              <a:rPr lang="he-IL" altLang="en-US" smtClean="0"/>
              <a:pPr rtl="0"/>
              <a:t>8</a:t>
            </a:fld>
            <a:endParaRPr lang="en-US" altLang="ko-KR" smtClean="0"/>
          </a:p>
        </p:txBody>
      </p:sp>
      <p:sp>
        <p:nvSpPr>
          <p:cNvPr id="12" name="TextBox 2"/>
          <p:cNvSpPr txBox="1">
            <a:spLocks noChangeArrowheads="1"/>
          </p:cNvSpPr>
          <p:nvPr/>
        </p:nvSpPr>
        <p:spPr bwMode="auto">
          <a:xfrm>
            <a:off x="428626" y="1305659"/>
            <a:ext cx="2061911" cy="323165"/>
          </a:xfrm>
          <a:prstGeom prst="rect">
            <a:avLst/>
          </a:prstGeom>
          <a:noFill/>
          <a:ln w="9525">
            <a:noFill/>
            <a:miter lim="800000"/>
            <a:headEnd/>
            <a:tailEnd/>
          </a:ln>
        </p:spPr>
        <p:txBody>
          <a:bodyPr wrap="none">
            <a:spAutoFit/>
          </a:bodyPr>
          <a:lstStyle/>
          <a:p>
            <a:pPr algn="l" rtl="0"/>
            <a:r>
              <a:rPr kumimoji="0" lang="en-US" altLang="ko-KR" sz="1500" dirty="0" smtClean="0"/>
              <a:t>Connect </a:t>
            </a:r>
            <a:r>
              <a:rPr kumimoji="0" lang="en-US" altLang="ko-KR" sz="1500" dirty="0"/>
              <a:t>to the Network</a:t>
            </a:r>
            <a:endParaRPr kumimoji="0" lang="ko-KR" altLang="en-US" sz="1500" dirty="0"/>
          </a:p>
        </p:txBody>
      </p:sp>
      <p:sp>
        <p:nvSpPr>
          <p:cNvPr id="13" name="TextBox 3"/>
          <p:cNvSpPr txBox="1">
            <a:spLocks noChangeArrowheads="1"/>
          </p:cNvSpPr>
          <p:nvPr/>
        </p:nvSpPr>
        <p:spPr bwMode="auto">
          <a:xfrm>
            <a:off x="714375" y="1736482"/>
            <a:ext cx="2177840" cy="276999"/>
          </a:xfrm>
          <a:prstGeom prst="rect">
            <a:avLst/>
          </a:prstGeom>
          <a:noFill/>
          <a:ln w="9525">
            <a:noFill/>
            <a:miter lim="800000"/>
            <a:headEnd/>
            <a:tailEnd/>
          </a:ln>
        </p:spPr>
        <p:txBody>
          <a:bodyPr wrap="none">
            <a:spAutoFit/>
          </a:bodyPr>
          <a:lstStyle/>
          <a:p>
            <a:pPr algn="l" rtl="0"/>
            <a:r>
              <a:rPr kumimoji="0" lang="ko-KR" altLang="en-US" sz="1200" b="1" dirty="0" err="1"/>
              <a:t>ㆍ</a:t>
            </a:r>
            <a:r>
              <a:rPr kumimoji="0" lang="en-US" altLang="ko-KR" sz="1200" b="1" dirty="0" smtClean="0"/>
              <a:t>Wired and Wireless Network</a:t>
            </a:r>
            <a:endParaRPr kumimoji="0" lang="ko-KR" altLang="en-US" sz="1200" b="1" dirty="0"/>
          </a:p>
        </p:txBody>
      </p:sp>
      <p:sp>
        <p:nvSpPr>
          <p:cNvPr id="15" name="TextBox 5"/>
          <p:cNvSpPr txBox="1">
            <a:spLocks noChangeArrowheads="1"/>
          </p:cNvSpPr>
          <p:nvPr/>
        </p:nvSpPr>
        <p:spPr bwMode="auto">
          <a:xfrm>
            <a:off x="2482851" y="417635"/>
            <a:ext cx="1701107" cy="477054"/>
          </a:xfrm>
          <a:prstGeom prst="rect">
            <a:avLst/>
          </a:prstGeom>
          <a:noFill/>
          <a:ln w="9525">
            <a:noFill/>
            <a:miter lim="800000"/>
            <a:headEnd/>
            <a:tailEnd/>
          </a:ln>
        </p:spPr>
        <p:txBody>
          <a:bodyPr wrap="none">
            <a:spAutoFit/>
          </a:bodyPr>
          <a:lstStyle/>
          <a:p>
            <a:pPr algn="l" rtl="0"/>
            <a:r>
              <a:rPr kumimoji="0" lang="en-US" altLang="ko-KR" sz="2500" b="1"/>
              <a:t>Connection</a:t>
            </a:r>
            <a:endParaRPr kumimoji="0" lang="ko-KR" altLang="en-US" sz="2500" b="1"/>
          </a:p>
        </p:txBody>
      </p:sp>
      <p:pic>
        <p:nvPicPr>
          <p:cNvPr id="2" name="그림 1"/>
          <p:cNvPicPr>
            <a:picLocks noChangeAspect="1"/>
          </p:cNvPicPr>
          <p:nvPr/>
        </p:nvPicPr>
        <p:blipFill>
          <a:blip r:embed="rId3" cstate="print"/>
          <a:stretch>
            <a:fillRect/>
          </a:stretch>
        </p:blipFill>
        <p:spPr>
          <a:xfrm>
            <a:off x="548681" y="2775862"/>
            <a:ext cx="5856067" cy="2897925"/>
          </a:xfrm>
          <a:prstGeom prst="rect">
            <a:avLst/>
          </a:prstGeom>
        </p:spPr>
      </p:pic>
      <p:sp>
        <p:nvSpPr>
          <p:cNvPr id="3" name="TextBox 2"/>
          <p:cNvSpPr txBox="1"/>
          <p:nvPr/>
        </p:nvSpPr>
        <p:spPr>
          <a:xfrm>
            <a:off x="2482851" y="3508497"/>
            <a:ext cx="1013419" cy="184666"/>
          </a:xfrm>
          <a:prstGeom prst="rect">
            <a:avLst/>
          </a:prstGeom>
          <a:noFill/>
        </p:spPr>
        <p:txBody>
          <a:bodyPr wrap="none" rtlCol="0">
            <a:spAutoFit/>
          </a:bodyPr>
          <a:lstStyle/>
          <a:p>
            <a:pPr algn="l" rtl="0"/>
            <a:r>
              <a:rPr lang="en-US" altLang="ko-KR" sz="600" dirty="0" smtClean="0"/>
              <a:t>Wireless IP Sharing Router</a:t>
            </a:r>
            <a:endParaRPr lang="ko-KR" altLang="en-US" sz="600" dirty="0"/>
          </a:p>
        </p:txBody>
      </p:sp>
      <p:sp>
        <p:nvSpPr>
          <p:cNvPr id="9" name="TextBox 8"/>
          <p:cNvSpPr txBox="1"/>
          <p:nvPr/>
        </p:nvSpPr>
        <p:spPr>
          <a:xfrm>
            <a:off x="548680" y="6084168"/>
            <a:ext cx="5040560" cy="415498"/>
          </a:xfrm>
          <a:prstGeom prst="rect">
            <a:avLst/>
          </a:prstGeom>
          <a:noFill/>
        </p:spPr>
        <p:txBody>
          <a:bodyPr wrap="square" rtlCol="1">
            <a:spAutoFit/>
          </a:bodyPr>
          <a:lstStyle/>
          <a:p>
            <a:pPr algn="l" rtl="0"/>
            <a:r>
              <a:rPr lang="en-US" sz="1050" dirty="0" smtClean="0"/>
              <a:t>To set up your network connection please check the Settings guide below.</a:t>
            </a:r>
          </a:p>
          <a:p>
            <a:pPr algn="l" rtl="0"/>
            <a:r>
              <a:rPr lang="en-US" sz="1050" dirty="0" smtClean="0"/>
              <a:t>To setup shared folders on your local network, please refer to this </a:t>
            </a:r>
            <a:r>
              <a:rPr lang="en-US" sz="1050" b="1" dirty="0" smtClean="0">
                <a:hlinkClick r:id="rId4"/>
              </a:rPr>
              <a:t>online guide</a:t>
            </a:r>
            <a:r>
              <a:rPr lang="en-US" sz="1050" dirty="0" smtClean="0"/>
              <a:t>.</a:t>
            </a:r>
            <a:endParaRPr lang="he-IL" sz="105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슬라이드 번호 개체 틀 1"/>
          <p:cNvSpPr>
            <a:spLocks noGrp="1"/>
          </p:cNvSpPr>
          <p:nvPr>
            <p:ph type="sldNum" sz="quarter" idx="10"/>
          </p:nvPr>
        </p:nvSpPr>
        <p:spPr bwMode="auto">
          <a:noFill/>
          <a:ln>
            <a:miter lim="800000"/>
            <a:headEnd/>
            <a:tailEnd/>
          </a:ln>
        </p:spPr>
        <p:txBody>
          <a:bodyPr/>
          <a:lstStyle/>
          <a:p>
            <a:fld id="{ED68E8AE-E73B-45ED-8131-050B3E1DE5D0}" type="slidenum">
              <a:rPr lang="he-IL" altLang="en-US" smtClean="0"/>
              <a:pPr/>
              <a:t>9</a:t>
            </a:fld>
            <a:endParaRPr lang="en-US" altLang="ko-KR" smtClean="0"/>
          </a:p>
        </p:txBody>
      </p:sp>
      <p:sp>
        <p:nvSpPr>
          <p:cNvPr id="66" name="TextBox 2"/>
          <p:cNvSpPr txBox="1">
            <a:spLocks noChangeArrowheads="1"/>
          </p:cNvSpPr>
          <p:nvPr/>
        </p:nvSpPr>
        <p:spPr bwMode="auto">
          <a:xfrm>
            <a:off x="1930809" y="417635"/>
            <a:ext cx="3641317" cy="477054"/>
          </a:xfrm>
          <a:prstGeom prst="rect">
            <a:avLst/>
          </a:prstGeom>
          <a:noFill/>
          <a:ln w="9525">
            <a:noFill/>
            <a:miter lim="800000"/>
            <a:headEnd/>
            <a:tailEnd/>
          </a:ln>
        </p:spPr>
        <p:txBody>
          <a:bodyPr wrap="none">
            <a:spAutoFit/>
          </a:bodyPr>
          <a:lstStyle/>
          <a:p>
            <a:r>
              <a:rPr kumimoji="0" lang="en-US" altLang="ko-KR" sz="2500" b="1" dirty="0"/>
              <a:t>Remote Control Functions</a:t>
            </a:r>
            <a:endParaRPr kumimoji="0" lang="ko-KR" altLang="en-US" sz="2500" b="1" dirty="0"/>
          </a:p>
        </p:txBody>
      </p:sp>
      <p:pic>
        <p:nvPicPr>
          <p:cNvPr id="2" name="그림 1"/>
          <p:cNvPicPr>
            <a:picLocks noChangeAspect="1"/>
          </p:cNvPicPr>
          <p:nvPr/>
        </p:nvPicPr>
        <p:blipFill>
          <a:blip r:embed="rId3" cstate="print"/>
          <a:stretch>
            <a:fillRect/>
          </a:stretch>
        </p:blipFill>
        <p:spPr>
          <a:xfrm>
            <a:off x="2492896" y="1403648"/>
            <a:ext cx="1903261" cy="669292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3342</Words>
  <Application>Microsoft Office PowerPoint</Application>
  <PresentationFormat>On-screen Show (4:3)</PresentationFormat>
  <Paragraphs>554</Paragraphs>
  <Slides>38</Slides>
  <Notes>12</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vector>
  </TitlesOfParts>
  <Company>Pelephone Communication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michaelra</dc:creator>
  <cp:lastModifiedBy>michaelra</cp:lastModifiedBy>
  <cp:revision>46</cp:revision>
  <dcterms:created xsi:type="dcterms:W3CDTF">2011-11-20T12:46:36Z</dcterms:created>
  <dcterms:modified xsi:type="dcterms:W3CDTF">2011-11-23T06:42:50Z</dcterms:modified>
</cp:coreProperties>
</file>